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135"/>
  </p:notesMasterIdLst>
  <p:handoutMasterIdLst>
    <p:handoutMasterId r:id="rId136"/>
  </p:handoutMasterIdLst>
  <p:sldIdLst>
    <p:sldId id="271" r:id="rId2"/>
    <p:sldId id="336" r:id="rId3"/>
    <p:sldId id="512" r:id="rId4"/>
    <p:sldId id="520" r:id="rId5"/>
    <p:sldId id="339" r:id="rId6"/>
    <p:sldId id="446" r:id="rId7"/>
    <p:sldId id="505" r:id="rId8"/>
    <p:sldId id="521" r:id="rId9"/>
    <p:sldId id="522" r:id="rId10"/>
    <p:sldId id="523" r:id="rId11"/>
    <p:sldId id="524" r:id="rId12"/>
    <p:sldId id="525" r:id="rId13"/>
    <p:sldId id="351" r:id="rId14"/>
    <p:sldId id="506" r:id="rId15"/>
    <p:sldId id="507" r:id="rId16"/>
    <p:sldId id="508" r:id="rId17"/>
    <p:sldId id="509" r:id="rId18"/>
    <p:sldId id="510" r:id="rId19"/>
    <p:sldId id="350" r:id="rId20"/>
    <p:sldId id="513" r:id="rId21"/>
    <p:sldId id="39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92" r:id="rId30"/>
    <p:sldId id="290" r:id="rId31"/>
    <p:sldId id="291" r:id="rId32"/>
    <p:sldId id="294" r:id="rId33"/>
    <p:sldId id="295" r:id="rId34"/>
    <p:sldId id="296" r:id="rId35"/>
    <p:sldId id="297" r:id="rId36"/>
    <p:sldId id="500" r:id="rId37"/>
    <p:sldId id="300" r:id="rId38"/>
    <p:sldId id="301" r:id="rId39"/>
    <p:sldId id="303" r:id="rId40"/>
    <p:sldId id="299" r:id="rId41"/>
    <p:sldId id="302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515" r:id="rId50"/>
    <p:sldId id="363" r:id="rId51"/>
    <p:sldId id="364" r:id="rId52"/>
    <p:sldId id="365" r:id="rId53"/>
    <p:sldId id="318" r:id="rId54"/>
    <p:sldId id="319" r:id="rId55"/>
    <p:sldId id="501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9" r:id="rId65"/>
    <p:sldId id="328" r:id="rId66"/>
    <p:sldId id="502" r:id="rId67"/>
    <p:sldId id="504" r:id="rId68"/>
    <p:sldId id="368" r:id="rId69"/>
    <p:sldId id="369" r:id="rId70"/>
    <p:sldId id="400" r:id="rId71"/>
    <p:sldId id="399" r:id="rId72"/>
    <p:sldId id="456" r:id="rId73"/>
    <p:sldId id="457" r:id="rId74"/>
    <p:sldId id="458" r:id="rId75"/>
    <p:sldId id="459" r:id="rId76"/>
    <p:sldId id="460" r:id="rId77"/>
    <p:sldId id="461" r:id="rId78"/>
    <p:sldId id="462" r:id="rId79"/>
    <p:sldId id="463" r:id="rId80"/>
    <p:sldId id="464" r:id="rId81"/>
    <p:sldId id="465" r:id="rId82"/>
    <p:sldId id="493" r:id="rId83"/>
    <p:sldId id="492" r:id="rId84"/>
    <p:sldId id="468" r:id="rId85"/>
    <p:sldId id="469" r:id="rId86"/>
    <p:sldId id="470" r:id="rId87"/>
    <p:sldId id="471" r:id="rId88"/>
    <p:sldId id="472" r:id="rId89"/>
    <p:sldId id="473" r:id="rId90"/>
    <p:sldId id="474" r:id="rId91"/>
    <p:sldId id="475" r:id="rId92"/>
    <p:sldId id="476" r:id="rId93"/>
    <p:sldId id="477" r:id="rId94"/>
    <p:sldId id="478" r:id="rId95"/>
    <p:sldId id="479" r:id="rId96"/>
    <p:sldId id="480" r:id="rId97"/>
    <p:sldId id="481" r:id="rId98"/>
    <p:sldId id="482" r:id="rId99"/>
    <p:sldId id="483" r:id="rId100"/>
    <p:sldId id="484" r:id="rId101"/>
    <p:sldId id="485" r:id="rId102"/>
    <p:sldId id="494" r:id="rId103"/>
    <p:sldId id="495" r:id="rId104"/>
    <p:sldId id="496" r:id="rId105"/>
    <p:sldId id="497" r:id="rId106"/>
    <p:sldId id="498" r:id="rId107"/>
    <p:sldId id="499" r:id="rId108"/>
    <p:sldId id="410" r:id="rId109"/>
    <p:sldId id="412" r:id="rId110"/>
    <p:sldId id="413" r:id="rId111"/>
    <p:sldId id="411" r:id="rId112"/>
    <p:sldId id="414" r:id="rId113"/>
    <p:sldId id="517" r:id="rId114"/>
    <p:sldId id="451" r:id="rId115"/>
    <p:sldId id="420" r:id="rId116"/>
    <p:sldId id="421" r:id="rId117"/>
    <p:sldId id="422" r:id="rId118"/>
    <p:sldId id="423" r:id="rId119"/>
    <p:sldId id="424" r:id="rId120"/>
    <p:sldId id="425" r:id="rId121"/>
    <p:sldId id="427" r:id="rId122"/>
    <p:sldId id="429" r:id="rId123"/>
    <p:sldId id="417" r:id="rId124"/>
    <p:sldId id="518" r:id="rId125"/>
    <p:sldId id="448" r:id="rId126"/>
    <p:sldId id="449" r:id="rId127"/>
    <p:sldId id="452" r:id="rId128"/>
    <p:sldId id="519" r:id="rId129"/>
    <p:sldId id="393" r:id="rId130"/>
    <p:sldId id="394" r:id="rId131"/>
    <p:sldId id="511" r:id="rId132"/>
    <p:sldId id="362" r:id="rId133"/>
    <p:sldId id="396" r:id="rId134"/>
  </p:sldIdLst>
  <p:sldSz cx="9144000" cy="5143500" type="screen16x9"/>
  <p:notesSz cx="6858000" cy="9144000"/>
  <p:custDataLst>
    <p:tags r:id="rId13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068"/>
    <a:srgbClr val="7E809E"/>
    <a:srgbClr val="7779A5"/>
    <a:srgbClr val="FFCC00"/>
    <a:srgbClr val="CC6600"/>
    <a:srgbClr val="996633"/>
    <a:srgbClr val="993300"/>
    <a:srgbClr val="FFCC99"/>
    <a:srgbClr val="CC99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442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10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1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2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72.400000000000006</c:v>
                </c:pt>
                <c:pt idx="1">
                  <c:v>82</c:v>
                </c:pt>
                <c:pt idx="2">
                  <c:v>94.2</c:v>
                </c:pt>
                <c:pt idx="3">
                  <c:v>97</c:v>
                </c:pt>
                <c:pt idx="4">
                  <c:v>97.1</c:v>
                </c:pt>
                <c:pt idx="5">
                  <c:v>101.4</c:v>
                </c:pt>
                <c:pt idx="6">
                  <c:v>102.4</c:v>
                </c:pt>
                <c:pt idx="7">
                  <c:v>102.9</c:v>
                </c:pt>
                <c:pt idx="8">
                  <c:v>103</c:v>
                </c:pt>
                <c:pt idx="9">
                  <c:v>104.7</c:v>
                </c:pt>
                <c:pt idx="10">
                  <c:v>104.8</c:v>
                </c:pt>
                <c:pt idx="11">
                  <c:v>108</c:v>
                </c:pt>
                <c:pt idx="12">
                  <c:v>110.8</c:v>
                </c:pt>
                <c:pt idx="13">
                  <c:v>111.4</c:v>
                </c:pt>
                <c:pt idx="14">
                  <c:v>115.2</c:v>
                </c:pt>
                <c:pt idx="15">
                  <c:v>117.2</c:v>
                </c:pt>
                <c:pt idx="16">
                  <c:v>117.3</c:v>
                </c:pt>
                <c:pt idx="17">
                  <c:v>118.2</c:v>
                </c:pt>
                <c:pt idx="18">
                  <c:v>121.7</c:v>
                </c:pt>
                <c:pt idx="19">
                  <c:v>122.2</c:v>
                </c:pt>
                <c:pt idx="20">
                  <c:v>123.4</c:v>
                </c:pt>
                <c:pt idx="21">
                  <c:v>123.6</c:v>
                </c:pt>
                <c:pt idx="22">
                  <c:v>123.8</c:v>
                </c:pt>
                <c:pt idx="23">
                  <c:v>125.7</c:v>
                </c:pt>
                <c:pt idx="24">
                  <c:v>132.5</c:v>
                </c:pt>
                <c:pt idx="25">
                  <c:v>137.5</c:v>
                </c:pt>
                <c:pt idx="26">
                  <c:v>138.30000000000001</c:v>
                </c:pt>
                <c:pt idx="27">
                  <c:v>138.9</c:v>
                </c:pt>
                <c:pt idx="28">
                  <c:v>141.69999999999999</c:v>
                </c:pt>
                <c:pt idx="29">
                  <c:v>142.19999999999999</c:v>
                </c:pt>
                <c:pt idx="30">
                  <c:v>142.69999999999999</c:v>
                </c:pt>
                <c:pt idx="31">
                  <c:v>144.80000000000001</c:v>
                </c:pt>
                <c:pt idx="32">
                  <c:v>149.69999999999999</c:v>
                </c:pt>
                <c:pt idx="33">
                  <c:v>151.6</c:v>
                </c:pt>
                <c:pt idx="34">
                  <c:v>151.69999999999999</c:v>
                </c:pt>
                <c:pt idx="35">
                  <c:v>154.69999999999999</c:v>
                </c:pt>
                <c:pt idx="36">
                  <c:v>156.19999999999999</c:v>
                </c:pt>
                <c:pt idx="37">
                  <c:v>157.19999999999999</c:v>
                </c:pt>
                <c:pt idx="38">
                  <c:v>162.4</c:v>
                </c:pt>
                <c:pt idx="39">
                  <c:v>165.5</c:v>
                </c:pt>
                <c:pt idx="40">
                  <c:v>172</c:v>
                </c:pt>
                <c:pt idx="41">
                  <c:v>174.5</c:v>
                </c:pt>
                <c:pt idx="42">
                  <c:v>177.6</c:v>
                </c:pt>
                <c:pt idx="43">
                  <c:v>179.9</c:v>
                </c:pt>
                <c:pt idx="44">
                  <c:v>180.2</c:v>
                </c:pt>
                <c:pt idx="45">
                  <c:v>180.6</c:v>
                </c:pt>
                <c:pt idx="46">
                  <c:v>182.6</c:v>
                </c:pt>
                <c:pt idx="47">
                  <c:v>183.1</c:v>
                </c:pt>
                <c:pt idx="48">
                  <c:v>185.2</c:v>
                </c:pt>
                <c:pt idx="49">
                  <c:v>189.2</c:v>
                </c:pt>
                <c:pt idx="50">
                  <c:v>189.8</c:v>
                </c:pt>
                <c:pt idx="51">
                  <c:v>190.1</c:v>
                </c:pt>
                <c:pt idx="52">
                  <c:v>192.2</c:v>
                </c:pt>
                <c:pt idx="53">
                  <c:v>193.4</c:v>
                </c:pt>
                <c:pt idx="54">
                  <c:v>195.5</c:v>
                </c:pt>
                <c:pt idx="55">
                  <c:v>208.6</c:v>
                </c:pt>
                <c:pt idx="56">
                  <c:v>209.8</c:v>
                </c:pt>
                <c:pt idx="57">
                  <c:v>213</c:v>
                </c:pt>
                <c:pt idx="58">
                  <c:v>215.4</c:v>
                </c:pt>
                <c:pt idx="59">
                  <c:v>217.5</c:v>
                </c:pt>
                <c:pt idx="60">
                  <c:v>219.6</c:v>
                </c:pt>
                <c:pt idx="61">
                  <c:v>224.5</c:v>
                </c:pt>
                <c:pt idx="62">
                  <c:v>232.1</c:v>
                </c:pt>
                <c:pt idx="63">
                  <c:v>242.6</c:v>
                </c:pt>
                <c:pt idx="64">
                  <c:v>242.8</c:v>
                </c:pt>
                <c:pt idx="65">
                  <c:v>262.89999999999998</c:v>
                </c:pt>
                <c:pt idx="66">
                  <c:v>268</c:v>
                </c:pt>
                <c:pt idx="67">
                  <c:v>268.60000000000002</c:v>
                </c:pt>
                <c:pt idx="68">
                  <c:v>273.5</c:v>
                </c:pt>
                <c:pt idx="69">
                  <c:v>278.89999999999998</c:v>
                </c:pt>
                <c:pt idx="70">
                  <c:v>279.7</c:v>
                </c:pt>
                <c:pt idx="71">
                  <c:v>302.89999999999998</c:v>
                </c:pt>
                <c:pt idx="72">
                  <c:v>324</c:v>
                </c:pt>
                <c:pt idx="73">
                  <c:v>351.6</c:v>
                </c:pt>
                <c:pt idx="74">
                  <c:v>355.9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44632"/>
        <c:axId val="501046200"/>
      </c:barChart>
      <c:catAx>
        <c:axId val="501044632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46200"/>
        <c:crosses val="autoZero"/>
        <c:auto val="1"/>
        <c:lblAlgn val="ctr"/>
        <c:lblOffset val="100"/>
        <c:noMultiLvlLbl val="0"/>
      </c:catAx>
      <c:valAx>
        <c:axId val="5010462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446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1413.4</c:v>
                </c:pt>
                <c:pt idx="1">
                  <c:v>1634.4</c:v>
                </c:pt>
                <c:pt idx="2">
                  <c:v>1636.5</c:v>
                </c:pt>
                <c:pt idx="3">
                  <c:v>1638.8</c:v>
                </c:pt>
                <c:pt idx="4">
                  <c:v>1831.4</c:v>
                </c:pt>
                <c:pt idx="5">
                  <c:v>1908.5</c:v>
                </c:pt>
                <c:pt idx="6">
                  <c:v>1928.4</c:v>
                </c:pt>
                <c:pt idx="7">
                  <c:v>1958.7</c:v>
                </c:pt>
                <c:pt idx="8">
                  <c:v>1985.9</c:v>
                </c:pt>
                <c:pt idx="9">
                  <c:v>2020.3</c:v>
                </c:pt>
                <c:pt idx="10">
                  <c:v>2026.1</c:v>
                </c:pt>
                <c:pt idx="11">
                  <c:v>2060.3000000000002</c:v>
                </c:pt>
                <c:pt idx="12">
                  <c:v>2077.9</c:v>
                </c:pt>
                <c:pt idx="13">
                  <c:v>2110.1</c:v>
                </c:pt>
                <c:pt idx="14">
                  <c:v>2140.5</c:v>
                </c:pt>
                <c:pt idx="15">
                  <c:v>2164.8000000000002</c:v>
                </c:pt>
                <c:pt idx="16">
                  <c:v>2199.1</c:v>
                </c:pt>
                <c:pt idx="17">
                  <c:v>2247.5</c:v>
                </c:pt>
                <c:pt idx="18">
                  <c:v>2263.9</c:v>
                </c:pt>
                <c:pt idx="19">
                  <c:v>2353</c:v>
                </c:pt>
                <c:pt idx="20">
                  <c:v>2453.6999999999998</c:v>
                </c:pt>
                <c:pt idx="21">
                  <c:v>2457.8000000000002</c:v>
                </c:pt>
                <c:pt idx="22">
                  <c:v>2464</c:v>
                </c:pt>
                <c:pt idx="23">
                  <c:v>2491.6</c:v>
                </c:pt>
                <c:pt idx="24">
                  <c:v>2536.1999999999998</c:v>
                </c:pt>
                <c:pt idx="25">
                  <c:v>2536.4</c:v>
                </c:pt>
                <c:pt idx="26">
                  <c:v>2539.8000000000002</c:v>
                </c:pt>
                <c:pt idx="27">
                  <c:v>2634.9</c:v>
                </c:pt>
                <c:pt idx="28">
                  <c:v>2637.8</c:v>
                </c:pt>
                <c:pt idx="29">
                  <c:v>2639.9</c:v>
                </c:pt>
                <c:pt idx="30">
                  <c:v>2640.9</c:v>
                </c:pt>
                <c:pt idx="31">
                  <c:v>2647.2</c:v>
                </c:pt>
                <c:pt idx="32">
                  <c:v>2695.6</c:v>
                </c:pt>
                <c:pt idx="33">
                  <c:v>2707.2</c:v>
                </c:pt>
                <c:pt idx="34">
                  <c:v>2724.6</c:v>
                </c:pt>
                <c:pt idx="35">
                  <c:v>2735.6</c:v>
                </c:pt>
                <c:pt idx="36">
                  <c:v>2757.6</c:v>
                </c:pt>
                <c:pt idx="37">
                  <c:v>2761</c:v>
                </c:pt>
                <c:pt idx="38">
                  <c:v>2779</c:v>
                </c:pt>
                <c:pt idx="39">
                  <c:v>2823</c:v>
                </c:pt>
                <c:pt idx="40">
                  <c:v>2927.6</c:v>
                </c:pt>
                <c:pt idx="41">
                  <c:v>3008.4</c:v>
                </c:pt>
                <c:pt idx="42">
                  <c:v>3025.7</c:v>
                </c:pt>
                <c:pt idx="43">
                  <c:v>3090.6</c:v>
                </c:pt>
                <c:pt idx="44">
                  <c:v>3112.7</c:v>
                </c:pt>
                <c:pt idx="45">
                  <c:v>3168.2</c:v>
                </c:pt>
                <c:pt idx="46">
                  <c:v>3245.4</c:v>
                </c:pt>
                <c:pt idx="47">
                  <c:v>3271.1</c:v>
                </c:pt>
                <c:pt idx="48">
                  <c:v>3327.6</c:v>
                </c:pt>
                <c:pt idx="49">
                  <c:v>3338.9</c:v>
                </c:pt>
                <c:pt idx="50">
                  <c:v>3399</c:v>
                </c:pt>
                <c:pt idx="51">
                  <c:v>3471</c:v>
                </c:pt>
                <c:pt idx="52">
                  <c:v>3477.8</c:v>
                </c:pt>
                <c:pt idx="53">
                  <c:v>3524.6</c:v>
                </c:pt>
                <c:pt idx="54">
                  <c:v>3570</c:v>
                </c:pt>
                <c:pt idx="55">
                  <c:v>3575.1</c:v>
                </c:pt>
                <c:pt idx="56">
                  <c:v>3669.9</c:v>
                </c:pt>
                <c:pt idx="57">
                  <c:v>3675.5</c:v>
                </c:pt>
                <c:pt idx="58">
                  <c:v>3711.1</c:v>
                </c:pt>
                <c:pt idx="59">
                  <c:v>3811.4</c:v>
                </c:pt>
                <c:pt idx="60">
                  <c:v>3811.5</c:v>
                </c:pt>
                <c:pt idx="61">
                  <c:v>3838.9</c:v>
                </c:pt>
                <c:pt idx="62">
                  <c:v>3923.2</c:v>
                </c:pt>
                <c:pt idx="63">
                  <c:v>3982.2</c:v>
                </c:pt>
                <c:pt idx="64">
                  <c:v>4026</c:v>
                </c:pt>
                <c:pt idx="65">
                  <c:v>4081.2</c:v>
                </c:pt>
                <c:pt idx="66">
                  <c:v>4177.7</c:v>
                </c:pt>
                <c:pt idx="67">
                  <c:v>4297.7</c:v>
                </c:pt>
                <c:pt idx="68">
                  <c:v>4478.1000000000004</c:v>
                </c:pt>
                <c:pt idx="69">
                  <c:v>4541.7</c:v>
                </c:pt>
                <c:pt idx="70">
                  <c:v>4575.8999999999996</c:v>
                </c:pt>
                <c:pt idx="71">
                  <c:v>4596.3999999999996</c:v>
                </c:pt>
                <c:pt idx="72">
                  <c:v>4814.8</c:v>
                </c:pt>
                <c:pt idx="73">
                  <c:v>4906.6000000000004</c:v>
                </c:pt>
                <c:pt idx="74">
                  <c:v>4934.3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31304"/>
        <c:axId val="501028952"/>
      </c:barChart>
      <c:catAx>
        <c:axId val="501031304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28952"/>
        <c:crosses val="autoZero"/>
        <c:auto val="1"/>
        <c:lblAlgn val="ctr"/>
        <c:lblOffset val="100"/>
        <c:noMultiLvlLbl val="0"/>
      </c:catAx>
      <c:valAx>
        <c:axId val="50102895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3130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72.400000000000006</c:v>
                </c:pt>
                <c:pt idx="1">
                  <c:v>82</c:v>
                </c:pt>
                <c:pt idx="2">
                  <c:v>94.2</c:v>
                </c:pt>
                <c:pt idx="3">
                  <c:v>97</c:v>
                </c:pt>
                <c:pt idx="4">
                  <c:v>97.1</c:v>
                </c:pt>
                <c:pt idx="5">
                  <c:v>101.4</c:v>
                </c:pt>
                <c:pt idx="6">
                  <c:v>102.4</c:v>
                </c:pt>
                <c:pt idx="7">
                  <c:v>102.9</c:v>
                </c:pt>
                <c:pt idx="8">
                  <c:v>103</c:v>
                </c:pt>
                <c:pt idx="9">
                  <c:v>104.7</c:v>
                </c:pt>
                <c:pt idx="10">
                  <c:v>104.8</c:v>
                </c:pt>
                <c:pt idx="11">
                  <c:v>108</c:v>
                </c:pt>
                <c:pt idx="12">
                  <c:v>110.8</c:v>
                </c:pt>
                <c:pt idx="13">
                  <c:v>111.4</c:v>
                </c:pt>
                <c:pt idx="14">
                  <c:v>115.2</c:v>
                </c:pt>
                <c:pt idx="15">
                  <c:v>117.2</c:v>
                </c:pt>
                <c:pt idx="16">
                  <c:v>117.3</c:v>
                </c:pt>
                <c:pt idx="17">
                  <c:v>118.2</c:v>
                </c:pt>
                <c:pt idx="18">
                  <c:v>121.7</c:v>
                </c:pt>
                <c:pt idx="19">
                  <c:v>122.2</c:v>
                </c:pt>
                <c:pt idx="20">
                  <c:v>123.4</c:v>
                </c:pt>
                <c:pt idx="21">
                  <c:v>123.6</c:v>
                </c:pt>
                <c:pt idx="22">
                  <c:v>123.8</c:v>
                </c:pt>
                <c:pt idx="23">
                  <c:v>125.7</c:v>
                </c:pt>
                <c:pt idx="24">
                  <c:v>132.5</c:v>
                </c:pt>
                <c:pt idx="25">
                  <c:v>137.5</c:v>
                </c:pt>
                <c:pt idx="26">
                  <c:v>138.30000000000001</c:v>
                </c:pt>
                <c:pt idx="27">
                  <c:v>138.9</c:v>
                </c:pt>
                <c:pt idx="28">
                  <c:v>141.69999999999999</c:v>
                </c:pt>
                <c:pt idx="29">
                  <c:v>142.19999999999999</c:v>
                </c:pt>
                <c:pt idx="30">
                  <c:v>142.69999999999999</c:v>
                </c:pt>
                <c:pt idx="31">
                  <c:v>144.80000000000001</c:v>
                </c:pt>
                <c:pt idx="32">
                  <c:v>149.69999999999999</c:v>
                </c:pt>
                <c:pt idx="33">
                  <c:v>151.6</c:v>
                </c:pt>
                <c:pt idx="34">
                  <c:v>151.69999999999999</c:v>
                </c:pt>
                <c:pt idx="35">
                  <c:v>154.69999999999999</c:v>
                </c:pt>
                <c:pt idx="36">
                  <c:v>156.19999999999999</c:v>
                </c:pt>
                <c:pt idx="37">
                  <c:v>157.19999999999999</c:v>
                </c:pt>
                <c:pt idx="38">
                  <c:v>162.4</c:v>
                </c:pt>
                <c:pt idx="39">
                  <c:v>165.5</c:v>
                </c:pt>
                <c:pt idx="40">
                  <c:v>172</c:v>
                </c:pt>
                <c:pt idx="41">
                  <c:v>174.5</c:v>
                </c:pt>
                <c:pt idx="42">
                  <c:v>177.6</c:v>
                </c:pt>
                <c:pt idx="43">
                  <c:v>179.9</c:v>
                </c:pt>
                <c:pt idx="44">
                  <c:v>180.2</c:v>
                </c:pt>
                <c:pt idx="45">
                  <c:v>180.6</c:v>
                </c:pt>
                <c:pt idx="46">
                  <c:v>182.6</c:v>
                </c:pt>
                <c:pt idx="47">
                  <c:v>183.1</c:v>
                </c:pt>
                <c:pt idx="48">
                  <c:v>185.2</c:v>
                </c:pt>
                <c:pt idx="49">
                  <c:v>189.2</c:v>
                </c:pt>
                <c:pt idx="50">
                  <c:v>189.8</c:v>
                </c:pt>
                <c:pt idx="51">
                  <c:v>190.1</c:v>
                </c:pt>
                <c:pt idx="52">
                  <c:v>192.2</c:v>
                </c:pt>
                <c:pt idx="53">
                  <c:v>193.4</c:v>
                </c:pt>
                <c:pt idx="54">
                  <c:v>195.5</c:v>
                </c:pt>
                <c:pt idx="55">
                  <c:v>208.6</c:v>
                </c:pt>
                <c:pt idx="56">
                  <c:v>209.8</c:v>
                </c:pt>
                <c:pt idx="57">
                  <c:v>213</c:v>
                </c:pt>
                <c:pt idx="58">
                  <c:v>215.4</c:v>
                </c:pt>
                <c:pt idx="59">
                  <c:v>217.5</c:v>
                </c:pt>
                <c:pt idx="60">
                  <c:v>219.6</c:v>
                </c:pt>
                <c:pt idx="61">
                  <c:v>224.5</c:v>
                </c:pt>
                <c:pt idx="62">
                  <c:v>232.1</c:v>
                </c:pt>
                <c:pt idx="63">
                  <c:v>242.6</c:v>
                </c:pt>
                <c:pt idx="64">
                  <c:v>242.8</c:v>
                </c:pt>
                <c:pt idx="65">
                  <c:v>262.89999999999998</c:v>
                </c:pt>
                <c:pt idx="66">
                  <c:v>268</c:v>
                </c:pt>
                <c:pt idx="67">
                  <c:v>268.60000000000002</c:v>
                </c:pt>
                <c:pt idx="68">
                  <c:v>273.5</c:v>
                </c:pt>
                <c:pt idx="69">
                  <c:v>278.89999999999998</c:v>
                </c:pt>
                <c:pt idx="70">
                  <c:v>279.7</c:v>
                </c:pt>
                <c:pt idx="71">
                  <c:v>302.89999999999998</c:v>
                </c:pt>
                <c:pt idx="72">
                  <c:v>324</c:v>
                </c:pt>
                <c:pt idx="73">
                  <c:v>351.6</c:v>
                </c:pt>
                <c:pt idx="74">
                  <c:v>355.9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30128"/>
        <c:axId val="501034832"/>
      </c:barChart>
      <c:catAx>
        <c:axId val="501030128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34832"/>
        <c:crosses val="autoZero"/>
        <c:auto val="1"/>
        <c:lblAlgn val="ctr"/>
        <c:lblOffset val="100"/>
        <c:noMultiLvlLbl val="0"/>
      </c:catAx>
      <c:valAx>
        <c:axId val="50103483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301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274.10000000000002</c:v>
                </c:pt>
                <c:pt idx="1">
                  <c:v>290.39999999999998</c:v>
                </c:pt>
                <c:pt idx="2">
                  <c:v>301.5</c:v>
                </c:pt>
                <c:pt idx="3">
                  <c:v>318.5</c:v>
                </c:pt>
                <c:pt idx="4">
                  <c:v>322.8</c:v>
                </c:pt>
                <c:pt idx="5">
                  <c:v>335</c:v>
                </c:pt>
                <c:pt idx="6">
                  <c:v>365.8</c:v>
                </c:pt>
                <c:pt idx="7">
                  <c:v>370</c:v>
                </c:pt>
                <c:pt idx="8">
                  <c:v>370.4</c:v>
                </c:pt>
                <c:pt idx="9">
                  <c:v>374.1</c:v>
                </c:pt>
                <c:pt idx="10">
                  <c:v>408.5</c:v>
                </c:pt>
                <c:pt idx="11">
                  <c:v>414.6</c:v>
                </c:pt>
                <c:pt idx="12">
                  <c:v>420.2</c:v>
                </c:pt>
                <c:pt idx="13">
                  <c:v>425.7</c:v>
                </c:pt>
                <c:pt idx="14">
                  <c:v>429</c:v>
                </c:pt>
                <c:pt idx="15">
                  <c:v>429.4</c:v>
                </c:pt>
                <c:pt idx="16">
                  <c:v>449.6</c:v>
                </c:pt>
                <c:pt idx="17">
                  <c:v>470.6</c:v>
                </c:pt>
                <c:pt idx="18">
                  <c:v>475</c:v>
                </c:pt>
                <c:pt idx="19">
                  <c:v>482.6</c:v>
                </c:pt>
                <c:pt idx="20">
                  <c:v>487.5</c:v>
                </c:pt>
                <c:pt idx="21">
                  <c:v>491.8</c:v>
                </c:pt>
                <c:pt idx="22">
                  <c:v>500.7</c:v>
                </c:pt>
                <c:pt idx="23">
                  <c:v>517.79999999999995</c:v>
                </c:pt>
                <c:pt idx="24">
                  <c:v>519.4</c:v>
                </c:pt>
                <c:pt idx="25">
                  <c:v>529.6</c:v>
                </c:pt>
                <c:pt idx="26">
                  <c:v>548.5</c:v>
                </c:pt>
                <c:pt idx="27">
                  <c:v>567.29999999999995</c:v>
                </c:pt>
                <c:pt idx="28">
                  <c:v>567.70000000000005</c:v>
                </c:pt>
                <c:pt idx="29">
                  <c:v>578.29999999999995</c:v>
                </c:pt>
                <c:pt idx="30">
                  <c:v>597.9</c:v>
                </c:pt>
                <c:pt idx="31">
                  <c:v>599.9</c:v>
                </c:pt>
                <c:pt idx="32">
                  <c:v>608.79999999999995</c:v>
                </c:pt>
                <c:pt idx="33">
                  <c:v>615.6</c:v>
                </c:pt>
                <c:pt idx="34">
                  <c:v>625.70000000000005</c:v>
                </c:pt>
                <c:pt idx="35">
                  <c:v>627.29999999999995</c:v>
                </c:pt>
                <c:pt idx="36">
                  <c:v>641.20000000000005</c:v>
                </c:pt>
                <c:pt idx="37">
                  <c:v>646.9</c:v>
                </c:pt>
                <c:pt idx="38">
                  <c:v>648.70000000000005</c:v>
                </c:pt>
                <c:pt idx="39">
                  <c:v>655.7</c:v>
                </c:pt>
                <c:pt idx="40">
                  <c:v>662.6</c:v>
                </c:pt>
                <c:pt idx="41">
                  <c:v>673.6</c:v>
                </c:pt>
                <c:pt idx="42">
                  <c:v>699.1</c:v>
                </c:pt>
                <c:pt idx="43">
                  <c:v>709.9</c:v>
                </c:pt>
                <c:pt idx="44">
                  <c:v>724</c:v>
                </c:pt>
                <c:pt idx="45">
                  <c:v>742</c:v>
                </c:pt>
                <c:pt idx="46">
                  <c:v>745.6</c:v>
                </c:pt>
                <c:pt idx="47">
                  <c:v>749.8</c:v>
                </c:pt>
                <c:pt idx="48">
                  <c:v>751.3</c:v>
                </c:pt>
                <c:pt idx="49">
                  <c:v>778.2</c:v>
                </c:pt>
                <c:pt idx="50">
                  <c:v>794.6</c:v>
                </c:pt>
                <c:pt idx="51">
                  <c:v>798.6</c:v>
                </c:pt>
                <c:pt idx="52">
                  <c:v>813.2</c:v>
                </c:pt>
                <c:pt idx="53">
                  <c:v>823.8</c:v>
                </c:pt>
                <c:pt idx="54">
                  <c:v>828</c:v>
                </c:pt>
                <c:pt idx="55">
                  <c:v>841.4</c:v>
                </c:pt>
                <c:pt idx="56">
                  <c:v>862.3</c:v>
                </c:pt>
                <c:pt idx="57">
                  <c:v>865.2</c:v>
                </c:pt>
                <c:pt idx="58">
                  <c:v>869.1</c:v>
                </c:pt>
                <c:pt idx="59">
                  <c:v>874.8</c:v>
                </c:pt>
                <c:pt idx="60">
                  <c:v>879.4</c:v>
                </c:pt>
                <c:pt idx="61">
                  <c:v>949.5</c:v>
                </c:pt>
                <c:pt idx="62">
                  <c:v>949.7</c:v>
                </c:pt>
                <c:pt idx="63">
                  <c:v>961.8</c:v>
                </c:pt>
                <c:pt idx="64">
                  <c:v>1024.2</c:v>
                </c:pt>
                <c:pt idx="65">
                  <c:v>1034</c:v>
                </c:pt>
                <c:pt idx="66">
                  <c:v>1042.5999999999999</c:v>
                </c:pt>
                <c:pt idx="67">
                  <c:v>1083.0999999999999</c:v>
                </c:pt>
                <c:pt idx="68">
                  <c:v>1085.3</c:v>
                </c:pt>
                <c:pt idx="69">
                  <c:v>1126.3</c:v>
                </c:pt>
                <c:pt idx="70">
                  <c:v>1137.0999999999999</c:v>
                </c:pt>
                <c:pt idx="71">
                  <c:v>1245.4000000000001</c:v>
                </c:pt>
                <c:pt idx="72">
                  <c:v>1252</c:v>
                </c:pt>
                <c:pt idx="73">
                  <c:v>1269.9000000000001</c:v>
                </c:pt>
                <c:pt idx="74">
                  <c:v>1558.2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23856"/>
        <c:axId val="501030520"/>
      </c:barChart>
      <c:catAx>
        <c:axId val="501023856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30520"/>
        <c:crosses val="autoZero"/>
        <c:auto val="1"/>
        <c:lblAlgn val="ctr"/>
        <c:lblOffset val="100"/>
        <c:noMultiLvlLbl val="0"/>
      </c:catAx>
      <c:valAx>
        <c:axId val="50103052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2385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274.10000000000002</c:v>
                </c:pt>
                <c:pt idx="1">
                  <c:v>290.39999999999998</c:v>
                </c:pt>
                <c:pt idx="2">
                  <c:v>301.5</c:v>
                </c:pt>
                <c:pt idx="3">
                  <c:v>318.5</c:v>
                </c:pt>
                <c:pt idx="4">
                  <c:v>322.8</c:v>
                </c:pt>
                <c:pt idx="5">
                  <c:v>335</c:v>
                </c:pt>
                <c:pt idx="6">
                  <c:v>365.8</c:v>
                </c:pt>
                <c:pt idx="7">
                  <c:v>370</c:v>
                </c:pt>
                <c:pt idx="8">
                  <c:v>370.4</c:v>
                </c:pt>
                <c:pt idx="9">
                  <c:v>374.1</c:v>
                </c:pt>
                <c:pt idx="10">
                  <c:v>408.5</c:v>
                </c:pt>
                <c:pt idx="11">
                  <c:v>414.6</c:v>
                </c:pt>
                <c:pt idx="12">
                  <c:v>420.2</c:v>
                </c:pt>
                <c:pt idx="13">
                  <c:v>425.7</c:v>
                </c:pt>
                <c:pt idx="14">
                  <c:v>429</c:v>
                </c:pt>
                <c:pt idx="15">
                  <c:v>429.4</c:v>
                </c:pt>
                <c:pt idx="16">
                  <c:v>449.6</c:v>
                </c:pt>
                <c:pt idx="17">
                  <c:v>470.6</c:v>
                </c:pt>
                <c:pt idx="18">
                  <c:v>475</c:v>
                </c:pt>
                <c:pt idx="19">
                  <c:v>482.6</c:v>
                </c:pt>
                <c:pt idx="20">
                  <c:v>487.5</c:v>
                </c:pt>
                <c:pt idx="21">
                  <c:v>491.8</c:v>
                </c:pt>
                <c:pt idx="22">
                  <c:v>500.7</c:v>
                </c:pt>
                <c:pt idx="23">
                  <c:v>517.79999999999995</c:v>
                </c:pt>
                <c:pt idx="24">
                  <c:v>519.4</c:v>
                </c:pt>
                <c:pt idx="25">
                  <c:v>529.6</c:v>
                </c:pt>
                <c:pt idx="26">
                  <c:v>548.5</c:v>
                </c:pt>
                <c:pt idx="27">
                  <c:v>567.29999999999995</c:v>
                </c:pt>
                <c:pt idx="28">
                  <c:v>567.70000000000005</c:v>
                </c:pt>
                <c:pt idx="29">
                  <c:v>578.29999999999995</c:v>
                </c:pt>
                <c:pt idx="30">
                  <c:v>597.9</c:v>
                </c:pt>
                <c:pt idx="31">
                  <c:v>599.9</c:v>
                </c:pt>
                <c:pt idx="32">
                  <c:v>608.79999999999995</c:v>
                </c:pt>
                <c:pt idx="33">
                  <c:v>615.6</c:v>
                </c:pt>
                <c:pt idx="34">
                  <c:v>625.70000000000005</c:v>
                </c:pt>
                <c:pt idx="35">
                  <c:v>627.29999999999995</c:v>
                </c:pt>
                <c:pt idx="36">
                  <c:v>641.20000000000005</c:v>
                </c:pt>
                <c:pt idx="37">
                  <c:v>646.9</c:v>
                </c:pt>
                <c:pt idx="38">
                  <c:v>648.70000000000005</c:v>
                </c:pt>
                <c:pt idx="39">
                  <c:v>655.7</c:v>
                </c:pt>
                <c:pt idx="40">
                  <c:v>662.6</c:v>
                </c:pt>
                <c:pt idx="41">
                  <c:v>673.6</c:v>
                </c:pt>
                <c:pt idx="42">
                  <c:v>699.1</c:v>
                </c:pt>
                <c:pt idx="43">
                  <c:v>709.9</c:v>
                </c:pt>
                <c:pt idx="44">
                  <c:v>724</c:v>
                </c:pt>
                <c:pt idx="45">
                  <c:v>742</c:v>
                </c:pt>
                <c:pt idx="46">
                  <c:v>745.6</c:v>
                </c:pt>
                <c:pt idx="47">
                  <c:v>749.8</c:v>
                </c:pt>
                <c:pt idx="48">
                  <c:v>751.3</c:v>
                </c:pt>
                <c:pt idx="49">
                  <c:v>778.2</c:v>
                </c:pt>
                <c:pt idx="50">
                  <c:v>794.6</c:v>
                </c:pt>
                <c:pt idx="51">
                  <c:v>798.6</c:v>
                </c:pt>
                <c:pt idx="52">
                  <c:v>813.2</c:v>
                </c:pt>
                <c:pt idx="53">
                  <c:v>823.8</c:v>
                </c:pt>
                <c:pt idx="54">
                  <c:v>828</c:v>
                </c:pt>
                <c:pt idx="55">
                  <c:v>841.4</c:v>
                </c:pt>
                <c:pt idx="56">
                  <c:v>862.3</c:v>
                </c:pt>
                <c:pt idx="57">
                  <c:v>865.2</c:v>
                </c:pt>
                <c:pt idx="58">
                  <c:v>869.1</c:v>
                </c:pt>
                <c:pt idx="59">
                  <c:v>874.8</c:v>
                </c:pt>
                <c:pt idx="60">
                  <c:v>879.4</c:v>
                </c:pt>
                <c:pt idx="61">
                  <c:v>949.5</c:v>
                </c:pt>
                <c:pt idx="62">
                  <c:v>949.7</c:v>
                </c:pt>
                <c:pt idx="63">
                  <c:v>961.8</c:v>
                </c:pt>
                <c:pt idx="64">
                  <c:v>1024.2</c:v>
                </c:pt>
                <c:pt idx="65">
                  <c:v>1034</c:v>
                </c:pt>
                <c:pt idx="66">
                  <c:v>1042.5999999999999</c:v>
                </c:pt>
                <c:pt idx="67">
                  <c:v>1083.0999999999999</c:v>
                </c:pt>
                <c:pt idx="68">
                  <c:v>1085.3</c:v>
                </c:pt>
                <c:pt idx="69">
                  <c:v>1126.3</c:v>
                </c:pt>
                <c:pt idx="70">
                  <c:v>1137.0999999999999</c:v>
                </c:pt>
                <c:pt idx="71">
                  <c:v>1245.4000000000001</c:v>
                </c:pt>
                <c:pt idx="72">
                  <c:v>1252</c:v>
                </c:pt>
                <c:pt idx="73">
                  <c:v>1269.9000000000001</c:v>
                </c:pt>
                <c:pt idx="74">
                  <c:v>1558.2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51296"/>
        <c:axId val="501048944"/>
      </c:barChart>
      <c:catAx>
        <c:axId val="501051296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48944"/>
        <c:crosses val="autoZero"/>
        <c:auto val="1"/>
        <c:lblAlgn val="ctr"/>
        <c:lblOffset val="100"/>
        <c:noMultiLvlLbl val="0"/>
      </c:catAx>
      <c:valAx>
        <c:axId val="50104894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5129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1413.4</c:v>
                </c:pt>
                <c:pt idx="1">
                  <c:v>1634.4</c:v>
                </c:pt>
                <c:pt idx="2">
                  <c:v>1636.5</c:v>
                </c:pt>
                <c:pt idx="3">
                  <c:v>1638.8</c:v>
                </c:pt>
                <c:pt idx="4">
                  <c:v>1831.4</c:v>
                </c:pt>
                <c:pt idx="5">
                  <c:v>1908.5</c:v>
                </c:pt>
                <c:pt idx="6">
                  <c:v>1928.4</c:v>
                </c:pt>
                <c:pt idx="7">
                  <c:v>1958.7</c:v>
                </c:pt>
                <c:pt idx="8">
                  <c:v>1985.9</c:v>
                </c:pt>
                <c:pt idx="9">
                  <c:v>2020.3</c:v>
                </c:pt>
                <c:pt idx="10">
                  <c:v>2026.1</c:v>
                </c:pt>
                <c:pt idx="11">
                  <c:v>2060.3000000000002</c:v>
                </c:pt>
                <c:pt idx="12">
                  <c:v>2077.9</c:v>
                </c:pt>
                <c:pt idx="13">
                  <c:v>2110.1</c:v>
                </c:pt>
                <c:pt idx="14">
                  <c:v>2140.5</c:v>
                </c:pt>
                <c:pt idx="15">
                  <c:v>2164.8000000000002</c:v>
                </c:pt>
                <c:pt idx="16">
                  <c:v>2199.1</c:v>
                </c:pt>
                <c:pt idx="17">
                  <c:v>2247.5</c:v>
                </c:pt>
                <c:pt idx="18">
                  <c:v>2263.9</c:v>
                </c:pt>
                <c:pt idx="19">
                  <c:v>2353</c:v>
                </c:pt>
                <c:pt idx="20">
                  <c:v>2453.6999999999998</c:v>
                </c:pt>
                <c:pt idx="21">
                  <c:v>2457.8000000000002</c:v>
                </c:pt>
                <c:pt idx="22">
                  <c:v>2464</c:v>
                </c:pt>
                <c:pt idx="23">
                  <c:v>2491.6</c:v>
                </c:pt>
                <c:pt idx="24">
                  <c:v>2536.1999999999998</c:v>
                </c:pt>
                <c:pt idx="25">
                  <c:v>2536.4</c:v>
                </c:pt>
                <c:pt idx="26">
                  <c:v>2539.8000000000002</c:v>
                </c:pt>
                <c:pt idx="27">
                  <c:v>2634.9</c:v>
                </c:pt>
                <c:pt idx="28">
                  <c:v>2637.8</c:v>
                </c:pt>
                <c:pt idx="29">
                  <c:v>2639.9</c:v>
                </c:pt>
                <c:pt idx="30">
                  <c:v>2640.9</c:v>
                </c:pt>
                <c:pt idx="31">
                  <c:v>2647.2</c:v>
                </c:pt>
                <c:pt idx="32">
                  <c:v>2695.6</c:v>
                </c:pt>
                <c:pt idx="33">
                  <c:v>2707.2</c:v>
                </c:pt>
                <c:pt idx="34">
                  <c:v>2724.6</c:v>
                </c:pt>
                <c:pt idx="35">
                  <c:v>2735.6</c:v>
                </c:pt>
                <c:pt idx="36">
                  <c:v>2757.6</c:v>
                </c:pt>
                <c:pt idx="37">
                  <c:v>2761</c:v>
                </c:pt>
                <c:pt idx="38">
                  <c:v>2779</c:v>
                </c:pt>
                <c:pt idx="39">
                  <c:v>2823</c:v>
                </c:pt>
                <c:pt idx="40">
                  <c:v>2927.6</c:v>
                </c:pt>
                <c:pt idx="41">
                  <c:v>3008.4</c:v>
                </c:pt>
                <c:pt idx="42">
                  <c:v>3025.7</c:v>
                </c:pt>
                <c:pt idx="43">
                  <c:v>3090.6</c:v>
                </c:pt>
                <c:pt idx="44">
                  <c:v>3112.7</c:v>
                </c:pt>
                <c:pt idx="45">
                  <c:v>3168.2</c:v>
                </c:pt>
                <c:pt idx="46">
                  <c:v>3245.4</c:v>
                </c:pt>
                <c:pt idx="47">
                  <c:v>3271.1</c:v>
                </c:pt>
                <c:pt idx="48">
                  <c:v>3327.6</c:v>
                </c:pt>
                <c:pt idx="49">
                  <c:v>3338.9</c:v>
                </c:pt>
                <c:pt idx="50">
                  <c:v>3399</c:v>
                </c:pt>
                <c:pt idx="51">
                  <c:v>3471</c:v>
                </c:pt>
                <c:pt idx="52">
                  <c:v>3477.8</c:v>
                </c:pt>
                <c:pt idx="53">
                  <c:v>3524.6</c:v>
                </c:pt>
                <c:pt idx="54">
                  <c:v>3570</c:v>
                </c:pt>
                <c:pt idx="55">
                  <c:v>3575.1</c:v>
                </c:pt>
                <c:pt idx="56">
                  <c:v>3669.9</c:v>
                </c:pt>
                <c:pt idx="57">
                  <c:v>3675.5</c:v>
                </c:pt>
                <c:pt idx="58">
                  <c:v>3711.1</c:v>
                </c:pt>
                <c:pt idx="59">
                  <c:v>3811.4</c:v>
                </c:pt>
                <c:pt idx="60">
                  <c:v>3811.5</c:v>
                </c:pt>
                <c:pt idx="61">
                  <c:v>3838.9</c:v>
                </c:pt>
                <c:pt idx="62">
                  <c:v>3923.2</c:v>
                </c:pt>
                <c:pt idx="63">
                  <c:v>3982.2</c:v>
                </c:pt>
                <c:pt idx="64">
                  <c:v>4026</c:v>
                </c:pt>
                <c:pt idx="65">
                  <c:v>4081.2</c:v>
                </c:pt>
                <c:pt idx="66">
                  <c:v>4177.7</c:v>
                </c:pt>
                <c:pt idx="67">
                  <c:v>4297.7</c:v>
                </c:pt>
                <c:pt idx="68">
                  <c:v>4478.1000000000004</c:v>
                </c:pt>
                <c:pt idx="69">
                  <c:v>4541.7</c:v>
                </c:pt>
                <c:pt idx="70">
                  <c:v>4575.8999999999996</c:v>
                </c:pt>
                <c:pt idx="71">
                  <c:v>4596.3999999999996</c:v>
                </c:pt>
                <c:pt idx="72">
                  <c:v>4814.8</c:v>
                </c:pt>
                <c:pt idx="73">
                  <c:v>4906.6000000000004</c:v>
                </c:pt>
                <c:pt idx="74">
                  <c:v>4934.3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53256"/>
        <c:axId val="501053648"/>
      </c:barChart>
      <c:catAx>
        <c:axId val="501053256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53648"/>
        <c:crosses val="autoZero"/>
        <c:auto val="1"/>
        <c:lblAlgn val="ctr"/>
        <c:lblOffset val="100"/>
        <c:noMultiLvlLbl val="0"/>
      </c:catAx>
      <c:valAx>
        <c:axId val="50105364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5325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1413.4</c:v>
                </c:pt>
                <c:pt idx="1">
                  <c:v>1634.4</c:v>
                </c:pt>
                <c:pt idx="2">
                  <c:v>1636.5</c:v>
                </c:pt>
                <c:pt idx="3">
                  <c:v>1638.8</c:v>
                </c:pt>
                <c:pt idx="4">
                  <c:v>1831.4</c:v>
                </c:pt>
                <c:pt idx="5">
                  <c:v>1908.5</c:v>
                </c:pt>
                <c:pt idx="6">
                  <c:v>1928.4</c:v>
                </c:pt>
                <c:pt idx="7">
                  <c:v>1958.7</c:v>
                </c:pt>
                <c:pt idx="8">
                  <c:v>1985.9</c:v>
                </c:pt>
                <c:pt idx="9">
                  <c:v>2020.3</c:v>
                </c:pt>
                <c:pt idx="10">
                  <c:v>2026.1</c:v>
                </c:pt>
                <c:pt idx="11">
                  <c:v>2060.3000000000002</c:v>
                </c:pt>
                <c:pt idx="12">
                  <c:v>2077.9</c:v>
                </c:pt>
                <c:pt idx="13">
                  <c:v>2110.1</c:v>
                </c:pt>
                <c:pt idx="14">
                  <c:v>2140.5</c:v>
                </c:pt>
                <c:pt idx="15">
                  <c:v>2164.8000000000002</c:v>
                </c:pt>
                <c:pt idx="16">
                  <c:v>2199.1</c:v>
                </c:pt>
                <c:pt idx="17">
                  <c:v>2247.5</c:v>
                </c:pt>
                <c:pt idx="18">
                  <c:v>2263.9</c:v>
                </c:pt>
                <c:pt idx="19">
                  <c:v>2353</c:v>
                </c:pt>
                <c:pt idx="20">
                  <c:v>2453.6999999999998</c:v>
                </c:pt>
                <c:pt idx="21">
                  <c:v>2457.8000000000002</c:v>
                </c:pt>
                <c:pt idx="22">
                  <c:v>2464</c:v>
                </c:pt>
                <c:pt idx="23">
                  <c:v>2491.6</c:v>
                </c:pt>
                <c:pt idx="24">
                  <c:v>2536.1999999999998</c:v>
                </c:pt>
                <c:pt idx="25">
                  <c:v>2536.4</c:v>
                </c:pt>
                <c:pt idx="26">
                  <c:v>2539.8000000000002</c:v>
                </c:pt>
                <c:pt idx="27">
                  <c:v>2634.9</c:v>
                </c:pt>
                <c:pt idx="28">
                  <c:v>2637.8</c:v>
                </c:pt>
                <c:pt idx="29">
                  <c:v>2639.9</c:v>
                </c:pt>
                <c:pt idx="30">
                  <c:v>2640.9</c:v>
                </c:pt>
                <c:pt idx="31">
                  <c:v>2647.2</c:v>
                </c:pt>
                <c:pt idx="32">
                  <c:v>2695.6</c:v>
                </c:pt>
                <c:pt idx="33">
                  <c:v>2707.2</c:v>
                </c:pt>
                <c:pt idx="34">
                  <c:v>2724.6</c:v>
                </c:pt>
                <c:pt idx="35">
                  <c:v>2735.6</c:v>
                </c:pt>
                <c:pt idx="36">
                  <c:v>2757.6</c:v>
                </c:pt>
                <c:pt idx="37">
                  <c:v>2761</c:v>
                </c:pt>
                <c:pt idx="38">
                  <c:v>2779</c:v>
                </c:pt>
                <c:pt idx="39">
                  <c:v>2823</c:v>
                </c:pt>
                <c:pt idx="40">
                  <c:v>2927.6</c:v>
                </c:pt>
                <c:pt idx="41">
                  <c:v>3008.4</c:v>
                </c:pt>
                <c:pt idx="42">
                  <c:v>3025.7</c:v>
                </c:pt>
                <c:pt idx="43">
                  <c:v>3090.6</c:v>
                </c:pt>
                <c:pt idx="44">
                  <c:v>3112.7</c:v>
                </c:pt>
                <c:pt idx="45">
                  <c:v>3168.2</c:v>
                </c:pt>
                <c:pt idx="46">
                  <c:v>3245.4</c:v>
                </c:pt>
                <c:pt idx="47">
                  <c:v>3271.1</c:v>
                </c:pt>
                <c:pt idx="48">
                  <c:v>3327.6</c:v>
                </c:pt>
                <c:pt idx="49">
                  <c:v>3338.9</c:v>
                </c:pt>
                <c:pt idx="50">
                  <c:v>3399</c:v>
                </c:pt>
                <c:pt idx="51">
                  <c:v>3471</c:v>
                </c:pt>
                <c:pt idx="52">
                  <c:v>3477.8</c:v>
                </c:pt>
                <c:pt idx="53">
                  <c:v>3524.6</c:v>
                </c:pt>
                <c:pt idx="54">
                  <c:v>3570</c:v>
                </c:pt>
                <c:pt idx="55">
                  <c:v>3575.1</c:v>
                </c:pt>
                <c:pt idx="56">
                  <c:v>3669.9</c:v>
                </c:pt>
                <c:pt idx="57">
                  <c:v>3675.5</c:v>
                </c:pt>
                <c:pt idx="58">
                  <c:v>3711.1</c:v>
                </c:pt>
                <c:pt idx="59">
                  <c:v>3811.4</c:v>
                </c:pt>
                <c:pt idx="60">
                  <c:v>3811.5</c:v>
                </c:pt>
                <c:pt idx="61">
                  <c:v>3838.9</c:v>
                </c:pt>
                <c:pt idx="62">
                  <c:v>3923.2</c:v>
                </c:pt>
                <c:pt idx="63">
                  <c:v>3982.2</c:v>
                </c:pt>
                <c:pt idx="64">
                  <c:v>4026</c:v>
                </c:pt>
                <c:pt idx="65">
                  <c:v>4081.2</c:v>
                </c:pt>
                <c:pt idx="66">
                  <c:v>4177.7</c:v>
                </c:pt>
                <c:pt idx="67">
                  <c:v>4297.7</c:v>
                </c:pt>
                <c:pt idx="68">
                  <c:v>4478.1000000000004</c:v>
                </c:pt>
                <c:pt idx="69">
                  <c:v>4541.7</c:v>
                </c:pt>
                <c:pt idx="70">
                  <c:v>4575.8999999999996</c:v>
                </c:pt>
                <c:pt idx="71">
                  <c:v>4596.3999999999996</c:v>
                </c:pt>
                <c:pt idx="72">
                  <c:v>4814.8</c:v>
                </c:pt>
                <c:pt idx="73">
                  <c:v>4906.6000000000004</c:v>
                </c:pt>
                <c:pt idx="74">
                  <c:v>4934.3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51688"/>
        <c:axId val="501048552"/>
      </c:barChart>
      <c:catAx>
        <c:axId val="501051688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48552"/>
        <c:crosses val="autoZero"/>
        <c:auto val="1"/>
        <c:lblAlgn val="ctr"/>
        <c:lblOffset val="100"/>
        <c:noMultiLvlLbl val="0"/>
      </c:catAx>
      <c:valAx>
        <c:axId val="50104855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5168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72.400000000000006</c:v>
                </c:pt>
                <c:pt idx="1">
                  <c:v>82</c:v>
                </c:pt>
                <c:pt idx="2">
                  <c:v>94.2</c:v>
                </c:pt>
                <c:pt idx="3">
                  <c:v>97</c:v>
                </c:pt>
                <c:pt idx="4">
                  <c:v>97.1</c:v>
                </c:pt>
                <c:pt idx="5">
                  <c:v>101.4</c:v>
                </c:pt>
                <c:pt idx="6">
                  <c:v>102.4</c:v>
                </c:pt>
                <c:pt idx="7">
                  <c:v>102.9</c:v>
                </c:pt>
                <c:pt idx="8">
                  <c:v>103</c:v>
                </c:pt>
                <c:pt idx="9">
                  <c:v>104.7</c:v>
                </c:pt>
                <c:pt idx="10">
                  <c:v>104.8</c:v>
                </c:pt>
                <c:pt idx="11">
                  <c:v>108</c:v>
                </c:pt>
                <c:pt idx="12">
                  <c:v>110.8</c:v>
                </c:pt>
                <c:pt idx="13">
                  <c:v>111.4</c:v>
                </c:pt>
                <c:pt idx="14">
                  <c:v>115.2</c:v>
                </c:pt>
                <c:pt idx="15">
                  <c:v>117.2</c:v>
                </c:pt>
                <c:pt idx="16">
                  <c:v>117.3</c:v>
                </c:pt>
                <c:pt idx="17">
                  <c:v>118.2</c:v>
                </c:pt>
                <c:pt idx="18">
                  <c:v>121.7</c:v>
                </c:pt>
                <c:pt idx="19">
                  <c:v>122.2</c:v>
                </c:pt>
                <c:pt idx="20">
                  <c:v>123.4</c:v>
                </c:pt>
                <c:pt idx="21">
                  <c:v>123.6</c:v>
                </c:pt>
                <c:pt idx="22">
                  <c:v>123.8</c:v>
                </c:pt>
                <c:pt idx="23">
                  <c:v>125.7</c:v>
                </c:pt>
                <c:pt idx="24">
                  <c:v>132.5</c:v>
                </c:pt>
                <c:pt idx="25">
                  <c:v>137.5</c:v>
                </c:pt>
                <c:pt idx="26">
                  <c:v>138.30000000000001</c:v>
                </c:pt>
                <c:pt idx="27">
                  <c:v>138.9</c:v>
                </c:pt>
                <c:pt idx="28">
                  <c:v>141.69999999999999</c:v>
                </c:pt>
                <c:pt idx="29">
                  <c:v>142.19999999999999</c:v>
                </c:pt>
                <c:pt idx="30">
                  <c:v>142.69999999999999</c:v>
                </c:pt>
                <c:pt idx="31">
                  <c:v>144.80000000000001</c:v>
                </c:pt>
                <c:pt idx="32">
                  <c:v>149.69999999999999</c:v>
                </c:pt>
                <c:pt idx="33">
                  <c:v>151.6</c:v>
                </c:pt>
                <c:pt idx="34">
                  <c:v>151.69999999999999</c:v>
                </c:pt>
                <c:pt idx="35">
                  <c:v>154.69999999999999</c:v>
                </c:pt>
                <c:pt idx="36">
                  <c:v>156.19999999999999</c:v>
                </c:pt>
                <c:pt idx="37">
                  <c:v>157.19999999999999</c:v>
                </c:pt>
                <c:pt idx="38">
                  <c:v>162.4</c:v>
                </c:pt>
                <c:pt idx="39">
                  <c:v>165.5</c:v>
                </c:pt>
                <c:pt idx="40">
                  <c:v>172</c:v>
                </c:pt>
                <c:pt idx="41">
                  <c:v>174.5</c:v>
                </c:pt>
                <c:pt idx="42">
                  <c:v>177.6</c:v>
                </c:pt>
                <c:pt idx="43">
                  <c:v>179.9</c:v>
                </c:pt>
                <c:pt idx="44">
                  <c:v>180.2</c:v>
                </c:pt>
                <c:pt idx="45">
                  <c:v>180.6</c:v>
                </c:pt>
                <c:pt idx="46">
                  <c:v>182.6</c:v>
                </c:pt>
                <c:pt idx="47">
                  <c:v>183.1</c:v>
                </c:pt>
                <c:pt idx="48">
                  <c:v>185.2</c:v>
                </c:pt>
                <c:pt idx="49">
                  <c:v>189.2</c:v>
                </c:pt>
                <c:pt idx="50">
                  <c:v>189.8</c:v>
                </c:pt>
                <c:pt idx="51">
                  <c:v>190.1</c:v>
                </c:pt>
                <c:pt idx="52">
                  <c:v>192.2</c:v>
                </c:pt>
                <c:pt idx="53">
                  <c:v>193.4</c:v>
                </c:pt>
                <c:pt idx="54">
                  <c:v>195.5</c:v>
                </c:pt>
                <c:pt idx="55">
                  <c:v>208.6</c:v>
                </c:pt>
                <c:pt idx="56">
                  <c:v>209.8</c:v>
                </c:pt>
                <c:pt idx="57">
                  <c:v>213</c:v>
                </c:pt>
                <c:pt idx="58">
                  <c:v>215.4</c:v>
                </c:pt>
                <c:pt idx="59">
                  <c:v>217.5</c:v>
                </c:pt>
                <c:pt idx="60">
                  <c:v>219.6</c:v>
                </c:pt>
                <c:pt idx="61">
                  <c:v>224.5</c:v>
                </c:pt>
                <c:pt idx="62">
                  <c:v>232.1</c:v>
                </c:pt>
                <c:pt idx="63">
                  <c:v>242.6</c:v>
                </c:pt>
                <c:pt idx="64">
                  <c:v>242.8</c:v>
                </c:pt>
                <c:pt idx="65">
                  <c:v>262.89999999999998</c:v>
                </c:pt>
                <c:pt idx="66">
                  <c:v>268</c:v>
                </c:pt>
                <c:pt idx="67">
                  <c:v>268.60000000000002</c:v>
                </c:pt>
                <c:pt idx="68">
                  <c:v>273.5</c:v>
                </c:pt>
                <c:pt idx="69">
                  <c:v>278.89999999999998</c:v>
                </c:pt>
                <c:pt idx="70">
                  <c:v>279.7</c:v>
                </c:pt>
                <c:pt idx="71">
                  <c:v>302.89999999999998</c:v>
                </c:pt>
                <c:pt idx="72">
                  <c:v>324</c:v>
                </c:pt>
                <c:pt idx="73">
                  <c:v>351.6</c:v>
                </c:pt>
                <c:pt idx="74">
                  <c:v>355.9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50120"/>
        <c:axId val="501049728"/>
      </c:barChart>
      <c:catAx>
        <c:axId val="501050120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49728"/>
        <c:crosses val="autoZero"/>
        <c:auto val="1"/>
        <c:lblAlgn val="ctr"/>
        <c:lblOffset val="100"/>
        <c:noMultiLvlLbl val="0"/>
      </c:catAx>
      <c:valAx>
        <c:axId val="50104972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501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274.10000000000002</c:v>
                </c:pt>
                <c:pt idx="1">
                  <c:v>290.39999999999998</c:v>
                </c:pt>
                <c:pt idx="2">
                  <c:v>301.5</c:v>
                </c:pt>
                <c:pt idx="3">
                  <c:v>318.5</c:v>
                </c:pt>
                <c:pt idx="4">
                  <c:v>322.8</c:v>
                </c:pt>
                <c:pt idx="5">
                  <c:v>335</c:v>
                </c:pt>
                <c:pt idx="6">
                  <c:v>365.8</c:v>
                </c:pt>
                <c:pt idx="7">
                  <c:v>370</c:v>
                </c:pt>
                <c:pt idx="8">
                  <c:v>370.4</c:v>
                </c:pt>
                <c:pt idx="9">
                  <c:v>374.1</c:v>
                </c:pt>
                <c:pt idx="10">
                  <c:v>408.5</c:v>
                </c:pt>
                <c:pt idx="11">
                  <c:v>414.6</c:v>
                </c:pt>
                <c:pt idx="12">
                  <c:v>420.2</c:v>
                </c:pt>
                <c:pt idx="13">
                  <c:v>425.7</c:v>
                </c:pt>
                <c:pt idx="14">
                  <c:v>429</c:v>
                </c:pt>
                <c:pt idx="15">
                  <c:v>429.4</c:v>
                </c:pt>
                <c:pt idx="16">
                  <c:v>449.6</c:v>
                </c:pt>
                <c:pt idx="17">
                  <c:v>470.6</c:v>
                </c:pt>
                <c:pt idx="18">
                  <c:v>475</c:v>
                </c:pt>
                <c:pt idx="19">
                  <c:v>482.6</c:v>
                </c:pt>
                <c:pt idx="20">
                  <c:v>487.5</c:v>
                </c:pt>
                <c:pt idx="21">
                  <c:v>491.8</c:v>
                </c:pt>
                <c:pt idx="22">
                  <c:v>500.7</c:v>
                </c:pt>
                <c:pt idx="23">
                  <c:v>517.79999999999995</c:v>
                </c:pt>
                <c:pt idx="24">
                  <c:v>519.4</c:v>
                </c:pt>
                <c:pt idx="25">
                  <c:v>529.6</c:v>
                </c:pt>
                <c:pt idx="26">
                  <c:v>548.5</c:v>
                </c:pt>
                <c:pt idx="27">
                  <c:v>567.29999999999995</c:v>
                </c:pt>
                <c:pt idx="28">
                  <c:v>567.70000000000005</c:v>
                </c:pt>
                <c:pt idx="29">
                  <c:v>578.29999999999995</c:v>
                </c:pt>
                <c:pt idx="30">
                  <c:v>597.9</c:v>
                </c:pt>
                <c:pt idx="31">
                  <c:v>599.9</c:v>
                </c:pt>
                <c:pt idx="32">
                  <c:v>608.79999999999995</c:v>
                </c:pt>
                <c:pt idx="33">
                  <c:v>615.6</c:v>
                </c:pt>
                <c:pt idx="34">
                  <c:v>625.70000000000005</c:v>
                </c:pt>
                <c:pt idx="35">
                  <c:v>627.29999999999995</c:v>
                </c:pt>
                <c:pt idx="36">
                  <c:v>641.20000000000005</c:v>
                </c:pt>
                <c:pt idx="37">
                  <c:v>646.9</c:v>
                </c:pt>
                <c:pt idx="38">
                  <c:v>648.70000000000005</c:v>
                </c:pt>
                <c:pt idx="39">
                  <c:v>655.7</c:v>
                </c:pt>
                <c:pt idx="40">
                  <c:v>662.6</c:v>
                </c:pt>
                <c:pt idx="41">
                  <c:v>673.6</c:v>
                </c:pt>
                <c:pt idx="42">
                  <c:v>699.1</c:v>
                </c:pt>
                <c:pt idx="43">
                  <c:v>709.9</c:v>
                </c:pt>
                <c:pt idx="44">
                  <c:v>724</c:v>
                </c:pt>
                <c:pt idx="45">
                  <c:v>742</c:v>
                </c:pt>
                <c:pt idx="46">
                  <c:v>745.6</c:v>
                </c:pt>
                <c:pt idx="47">
                  <c:v>749.8</c:v>
                </c:pt>
                <c:pt idx="48">
                  <c:v>751.3</c:v>
                </c:pt>
                <c:pt idx="49">
                  <c:v>778.2</c:v>
                </c:pt>
                <c:pt idx="50">
                  <c:v>794.6</c:v>
                </c:pt>
                <c:pt idx="51">
                  <c:v>798.6</c:v>
                </c:pt>
                <c:pt idx="52">
                  <c:v>813.2</c:v>
                </c:pt>
                <c:pt idx="53">
                  <c:v>823.8</c:v>
                </c:pt>
                <c:pt idx="54">
                  <c:v>828</c:v>
                </c:pt>
                <c:pt idx="55">
                  <c:v>841.4</c:v>
                </c:pt>
                <c:pt idx="56">
                  <c:v>862.3</c:v>
                </c:pt>
                <c:pt idx="57">
                  <c:v>865.2</c:v>
                </c:pt>
                <c:pt idx="58">
                  <c:v>869.1</c:v>
                </c:pt>
                <c:pt idx="59">
                  <c:v>874.8</c:v>
                </c:pt>
                <c:pt idx="60">
                  <c:v>879.4</c:v>
                </c:pt>
                <c:pt idx="61">
                  <c:v>949.5</c:v>
                </c:pt>
                <c:pt idx="62">
                  <c:v>949.7</c:v>
                </c:pt>
                <c:pt idx="63">
                  <c:v>961.8</c:v>
                </c:pt>
                <c:pt idx="64">
                  <c:v>1024.2</c:v>
                </c:pt>
                <c:pt idx="65">
                  <c:v>1034</c:v>
                </c:pt>
                <c:pt idx="66">
                  <c:v>1042.5999999999999</c:v>
                </c:pt>
                <c:pt idx="67">
                  <c:v>1083.0999999999999</c:v>
                </c:pt>
                <c:pt idx="68">
                  <c:v>1085.3</c:v>
                </c:pt>
                <c:pt idx="69">
                  <c:v>1126.3</c:v>
                </c:pt>
                <c:pt idx="70">
                  <c:v>1137.0999999999999</c:v>
                </c:pt>
                <c:pt idx="71">
                  <c:v>1245.4000000000001</c:v>
                </c:pt>
                <c:pt idx="72">
                  <c:v>1252</c:v>
                </c:pt>
                <c:pt idx="73">
                  <c:v>1269.9000000000001</c:v>
                </c:pt>
                <c:pt idx="74">
                  <c:v>1558.2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33264"/>
        <c:axId val="501032872"/>
      </c:barChart>
      <c:catAx>
        <c:axId val="501033264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32872"/>
        <c:crosses val="autoZero"/>
        <c:auto val="1"/>
        <c:lblAlgn val="ctr"/>
        <c:lblOffset val="100"/>
        <c:noMultiLvlLbl val="0"/>
      </c:catAx>
      <c:valAx>
        <c:axId val="50103287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3326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1413.4</c:v>
                </c:pt>
                <c:pt idx="1">
                  <c:v>1634.4</c:v>
                </c:pt>
                <c:pt idx="2">
                  <c:v>1636.5</c:v>
                </c:pt>
                <c:pt idx="3">
                  <c:v>1638.8</c:v>
                </c:pt>
                <c:pt idx="4">
                  <c:v>1831.4</c:v>
                </c:pt>
                <c:pt idx="5">
                  <c:v>1908.5</c:v>
                </c:pt>
                <c:pt idx="6">
                  <c:v>1928.4</c:v>
                </c:pt>
                <c:pt idx="7">
                  <c:v>1958.7</c:v>
                </c:pt>
                <c:pt idx="8">
                  <c:v>1985.9</c:v>
                </c:pt>
                <c:pt idx="9">
                  <c:v>2020.3</c:v>
                </c:pt>
                <c:pt idx="10">
                  <c:v>2026.1</c:v>
                </c:pt>
                <c:pt idx="11">
                  <c:v>2060.3000000000002</c:v>
                </c:pt>
                <c:pt idx="12">
                  <c:v>2077.9</c:v>
                </c:pt>
                <c:pt idx="13">
                  <c:v>2110.1</c:v>
                </c:pt>
                <c:pt idx="14">
                  <c:v>2140.5</c:v>
                </c:pt>
                <c:pt idx="15">
                  <c:v>2164.8000000000002</c:v>
                </c:pt>
                <c:pt idx="16">
                  <c:v>2199.1</c:v>
                </c:pt>
                <c:pt idx="17">
                  <c:v>2247.5</c:v>
                </c:pt>
                <c:pt idx="18">
                  <c:v>2263.9</c:v>
                </c:pt>
                <c:pt idx="19">
                  <c:v>2353</c:v>
                </c:pt>
                <c:pt idx="20">
                  <c:v>2453.6999999999998</c:v>
                </c:pt>
                <c:pt idx="21">
                  <c:v>2457.8000000000002</c:v>
                </c:pt>
                <c:pt idx="22">
                  <c:v>2464</c:v>
                </c:pt>
                <c:pt idx="23">
                  <c:v>2491.6</c:v>
                </c:pt>
                <c:pt idx="24">
                  <c:v>2536.1999999999998</c:v>
                </c:pt>
                <c:pt idx="25">
                  <c:v>2536.4</c:v>
                </c:pt>
                <c:pt idx="26">
                  <c:v>2539.8000000000002</c:v>
                </c:pt>
                <c:pt idx="27">
                  <c:v>2634.9</c:v>
                </c:pt>
                <c:pt idx="28">
                  <c:v>2637.8</c:v>
                </c:pt>
                <c:pt idx="29">
                  <c:v>2639.9</c:v>
                </c:pt>
                <c:pt idx="30">
                  <c:v>2640.9</c:v>
                </c:pt>
                <c:pt idx="31">
                  <c:v>2647.2</c:v>
                </c:pt>
                <c:pt idx="32">
                  <c:v>2695.6</c:v>
                </c:pt>
                <c:pt idx="33">
                  <c:v>2707.2</c:v>
                </c:pt>
                <c:pt idx="34">
                  <c:v>2724.6</c:v>
                </c:pt>
                <c:pt idx="35">
                  <c:v>2735.6</c:v>
                </c:pt>
                <c:pt idx="36">
                  <c:v>2757.6</c:v>
                </c:pt>
                <c:pt idx="37">
                  <c:v>2761</c:v>
                </c:pt>
                <c:pt idx="38">
                  <c:v>2779</c:v>
                </c:pt>
                <c:pt idx="39">
                  <c:v>2823</c:v>
                </c:pt>
                <c:pt idx="40">
                  <c:v>2927.6</c:v>
                </c:pt>
                <c:pt idx="41">
                  <c:v>3008.4</c:v>
                </c:pt>
                <c:pt idx="42">
                  <c:v>3025.7</c:v>
                </c:pt>
                <c:pt idx="43">
                  <c:v>3090.6</c:v>
                </c:pt>
                <c:pt idx="44">
                  <c:v>3112.7</c:v>
                </c:pt>
                <c:pt idx="45">
                  <c:v>3168.2</c:v>
                </c:pt>
                <c:pt idx="46">
                  <c:v>3245.4</c:v>
                </c:pt>
                <c:pt idx="47">
                  <c:v>3271.1</c:v>
                </c:pt>
                <c:pt idx="48">
                  <c:v>3327.6</c:v>
                </c:pt>
                <c:pt idx="49">
                  <c:v>3338.9</c:v>
                </c:pt>
                <c:pt idx="50">
                  <c:v>3399</c:v>
                </c:pt>
                <c:pt idx="51">
                  <c:v>3471</c:v>
                </c:pt>
                <c:pt idx="52">
                  <c:v>3477.8</c:v>
                </c:pt>
                <c:pt idx="53">
                  <c:v>3524.6</c:v>
                </c:pt>
                <c:pt idx="54">
                  <c:v>3570</c:v>
                </c:pt>
                <c:pt idx="55">
                  <c:v>3575.1</c:v>
                </c:pt>
                <c:pt idx="56">
                  <c:v>3669.9</c:v>
                </c:pt>
                <c:pt idx="57">
                  <c:v>3675.5</c:v>
                </c:pt>
                <c:pt idx="58">
                  <c:v>3711.1</c:v>
                </c:pt>
                <c:pt idx="59">
                  <c:v>3811.4</c:v>
                </c:pt>
                <c:pt idx="60">
                  <c:v>3811.5</c:v>
                </c:pt>
                <c:pt idx="61">
                  <c:v>3838.9</c:v>
                </c:pt>
                <c:pt idx="62">
                  <c:v>3923.2</c:v>
                </c:pt>
                <c:pt idx="63">
                  <c:v>3982.2</c:v>
                </c:pt>
                <c:pt idx="64">
                  <c:v>4026</c:v>
                </c:pt>
                <c:pt idx="65">
                  <c:v>4081.2</c:v>
                </c:pt>
                <c:pt idx="66">
                  <c:v>4177.7</c:v>
                </c:pt>
                <c:pt idx="67">
                  <c:v>4297.7</c:v>
                </c:pt>
                <c:pt idx="68">
                  <c:v>4478.1000000000004</c:v>
                </c:pt>
                <c:pt idx="69">
                  <c:v>4541.7</c:v>
                </c:pt>
                <c:pt idx="70">
                  <c:v>4575.8999999999996</c:v>
                </c:pt>
                <c:pt idx="71">
                  <c:v>4596.3999999999996</c:v>
                </c:pt>
                <c:pt idx="72">
                  <c:v>4814.8</c:v>
                </c:pt>
                <c:pt idx="73">
                  <c:v>4906.6000000000004</c:v>
                </c:pt>
                <c:pt idx="74">
                  <c:v>4934.3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26208"/>
        <c:axId val="501032480"/>
      </c:barChart>
      <c:catAx>
        <c:axId val="501026208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32480"/>
        <c:crosses val="autoZero"/>
        <c:auto val="1"/>
        <c:lblAlgn val="ctr"/>
        <c:lblOffset val="100"/>
        <c:noMultiLvlLbl val="0"/>
      </c:catAx>
      <c:valAx>
        <c:axId val="50103248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2620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72.400000000000006</c:v>
                </c:pt>
                <c:pt idx="1">
                  <c:v>82</c:v>
                </c:pt>
                <c:pt idx="2">
                  <c:v>94.2</c:v>
                </c:pt>
                <c:pt idx="3">
                  <c:v>97</c:v>
                </c:pt>
                <c:pt idx="4">
                  <c:v>97.1</c:v>
                </c:pt>
                <c:pt idx="5">
                  <c:v>101.4</c:v>
                </c:pt>
                <c:pt idx="6">
                  <c:v>102.4</c:v>
                </c:pt>
                <c:pt idx="7">
                  <c:v>102.9</c:v>
                </c:pt>
                <c:pt idx="8">
                  <c:v>103</c:v>
                </c:pt>
                <c:pt idx="9">
                  <c:v>104.7</c:v>
                </c:pt>
                <c:pt idx="10">
                  <c:v>104.8</c:v>
                </c:pt>
                <c:pt idx="11">
                  <c:v>108</c:v>
                </c:pt>
                <c:pt idx="12">
                  <c:v>110.8</c:v>
                </c:pt>
                <c:pt idx="13">
                  <c:v>111.4</c:v>
                </c:pt>
                <c:pt idx="14">
                  <c:v>115.2</c:v>
                </c:pt>
                <c:pt idx="15">
                  <c:v>117.2</c:v>
                </c:pt>
                <c:pt idx="16">
                  <c:v>117.3</c:v>
                </c:pt>
                <c:pt idx="17">
                  <c:v>118.2</c:v>
                </c:pt>
                <c:pt idx="18">
                  <c:v>121.7</c:v>
                </c:pt>
                <c:pt idx="19">
                  <c:v>122.2</c:v>
                </c:pt>
                <c:pt idx="20">
                  <c:v>123.4</c:v>
                </c:pt>
                <c:pt idx="21">
                  <c:v>123.6</c:v>
                </c:pt>
                <c:pt idx="22">
                  <c:v>123.8</c:v>
                </c:pt>
                <c:pt idx="23">
                  <c:v>125.7</c:v>
                </c:pt>
                <c:pt idx="24">
                  <c:v>132.5</c:v>
                </c:pt>
                <c:pt idx="25">
                  <c:v>137.5</c:v>
                </c:pt>
                <c:pt idx="26">
                  <c:v>138.30000000000001</c:v>
                </c:pt>
                <c:pt idx="27">
                  <c:v>138.9</c:v>
                </c:pt>
                <c:pt idx="28">
                  <c:v>141.69999999999999</c:v>
                </c:pt>
                <c:pt idx="29">
                  <c:v>142.19999999999999</c:v>
                </c:pt>
                <c:pt idx="30">
                  <c:v>142.69999999999999</c:v>
                </c:pt>
                <c:pt idx="31">
                  <c:v>144.80000000000001</c:v>
                </c:pt>
                <c:pt idx="32">
                  <c:v>149.69999999999999</c:v>
                </c:pt>
                <c:pt idx="33">
                  <c:v>151.6</c:v>
                </c:pt>
                <c:pt idx="34">
                  <c:v>151.69999999999999</c:v>
                </c:pt>
                <c:pt idx="35">
                  <c:v>154.69999999999999</c:v>
                </c:pt>
                <c:pt idx="36">
                  <c:v>156.19999999999999</c:v>
                </c:pt>
                <c:pt idx="37">
                  <c:v>157.19999999999999</c:v>
                </c:pt>
                <c:pt idx="38">
                  <c:v>162.4</c:v>
                </c:pt>
                <c:pt idx="39">
                  <c:v>165.5</c:v>
                </c:pt>
                <c:pt idx="40">
                  <c:v>172</c:v>
                </c:pt>
                <c:pt idx="41">
                  <c:v>174.5</c:v>
                </c:pt>
                <c:pt idx="42">
                  <c:v>177.6</c:v>
                </c:pt>
                <c:pt idx="43">
                  <c:v>179.9</c:v>
                </c:pt>
                <c:pt idx="44">
                  <c:v>180.2</c:v>
                </c:pt>
                <c:pt idx="45">
                  <c:v>180.6</c:v>
                </c:pt>
                <c:pt idx="46">
                  <c:v>182.6</c:v>
                </c:pt>
                <c:pt idx="47">
                  <c:v>183.1</c:v>
                </c:pt>
                <c:pt idx="48">
                  <c:v>185.2</c:v>
                </c:pt>
                <c:pt idx="49">
                  <c:v>189.2</c:v>
                </c:pt>
                <c:pt idx="50">
                  <c:v>189.8</c:v>
                </c:pt>
                <c:pt idx="51">
                  <c:v>190.1</c:v>
                </c:pt>
                <c:pt idx="52">
                  <c:v>192.2</c:v>
                </c:pt>
                <c:pt idx="53">
                  <c:v>193.4</c:v>
                </c:pt>
                <c:pt idx="54">
                  <c:v>195.5</c:v>
                </c:pt>
                <c:pt idx="55">
                  <c:v>208.6</c:v>
                </c:pt>
                <c:pt idx="56">
                  <c:v>209.8</c:v>
                </c:pt>
                <c:pt idx="57">
                  <c:v>213</c:v>
                </c:pt>
                <c:pt idx="58">
                  <c:v>215.4</c:v>
                </c:pt>
                <c:pt idx="59">
                  <c:v>217.5</c:v>
                </c:pt>
                <c:pt idx="60">
                  <c:v>219.6</c:v>
                </c:pt>
                <c:pt idx="61">
                  <c:v>224.5</c:v>
                </c:pt>
                <c:pt idx="62">
                  <c:v>232.1</c:v>
                </c:pt>
                <c:pt idx="63">
                  <c:v>242.6</c:v>
                </c:pt>
                <c:pt idx="64">
                  <c:v>242.8</c:v>
                </c:pt>
                <c:pt idx="65">
                  <c:v>262.89999999999998</c:v>
                </c:pt>
                <c:pt idx="66">
                  <c:v>268</c:v>
                </c:pt>
                <c:pt idx="67">
                  <c:v>268.60000000000002</c:v>
                </c:pt>
                <c:pt idx="68">
                  <c:v>273.5</c:v>
                </c:pt>
                <c:pt idx="69">
                  <c:v>278.89999999999998</c:v>
                </c:pt>
                <c:pt idx="70">
                  <c:v>279.7</c:v>
                </c:pt>
                <c:pt idx="71">
                  <c:v>302.89999999999998</c:v>
                </c:pt>
                <c:pt idx="72">
                  <c:v>324</c:v>
                </c:pt>
                <c:pt idx="73">
                  <c:v>351.6</c:v>
                </c:pt>
                <c:pt idx="74">
                  <c:v>355.9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30912"/>
        <c:axId val="501023464"/>
      </c:barChart>
      <c:catAx>
        <c:axId val="501030912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23464"/>
        <c:crosses val="autoZero"/>
        <c:auto val="1"/>
        <c:lblAlgn val="ctr"/>
        <c:lblOffset val="100"/>
        <c:noMultiLvlLbl val="0"/>
      </c:catAx>
      <c:valAx>
        <c:axId val="50102346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3091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274.10000000000002</c:v>
                </c:pt>
                <c:pt idx="1">
                  <c:v>290.39999999999998</c:v>
                </c:pt>
                <c:pt idx="2">
                  <c:v>301.5</c:v>
                </c:pt>
                <c:pt idx="3">
                  <c:v>318.5</c:v>
                </c:pt>
                <c:pt idx="4">
                  <c:v>322.8</c:v>
                </c:pt>
                <c:pt idx="5">
                  <c:v>335</c:v>
                </c:pt>
                <c:pt idx="6">
                  <c:v>365.8</c:v>
                </c:pt>
                <c:pt idx="7">
                  <c:v>370</c:v>
                </c:pt>
                <c:pt idx="8">
                  <c:v>370.4</c:v>
                </c:pt>
                <c:pt idx="9">
                  <c:v>374.1</c:v>
                </c:pt>
                <c:pt idx="10">
                  <c:v>408.5</c:v>
                </c:pt>
                <c:pt idx="11">
                  <c:v>414.6</c:v>
                </c:pt>
                <c:pt idx="12">
                  <c:v>420.2</c:v>
                </c:pt>
                <c:pt idx="13">
                  <c:v>425.7</c:v>
                </c:pt>
                <c:pt idx="14">
                  <c:v>429</c:v>
                </c:pt>
                <c:pt idx="15">
                  <c:v>429.4</c:v>
                </c:pt>
                <c:pt idx="16">
                  <c:v>449.6</c:v>
                </c:pt>
                <c:pt idx="17">
                  <c:v>470.6</c:v>
                </c:pt>
                <c:pt idx="18">
                  <c:v>475</c:v>
                </c:pt>
                <c:pt idx="19">
                  <c:v>482.6</c:v>
                </c:pt>
                <c:pt idx="20">
                  <c:v>487.5</c:v>
                </c:pt>
                <c:pt idx="21">
                  <c:v>491.8</c:v>
                </c:pt>
                <c:pt idx="22">
                  <c:v>500.7</c:v>
                </c:pt>
                <c:pt idx="23">
                  <c:v>517.79999999999995</c:v>
                </c:pt>
                <c:pt idx="24">
                  <c:v>519.4</c:v>
                </c:pt>
                <c:pt idx="25">
                  <c:v>529.6</c:v>
                </c:pt>
                <c:pt idx="26">
                  <c:v>548.5</c:v>
                </c:pt>
                <c:pt idx="27">
                  <c:v>567.29999999999995</c:v>
                </c:pt>
                <c:pt idx="28">
                  <c:v>567.70000000000005</c:v>
                </c:pt>
                <c:pt idx="29">
                  <c:v>578.29999999999995</c:v>
                </c:pt>
                <c:pt idx="30">
                  <c:v>597.9</c:v>
                </c:pt>
                <c:pt idx="31">
                  <c:v>599.9</c:v>
                </c:pt>
                <c:pt idx="32">
                  <c:v>608.79999999999995</c:v>
                </c:pt>
                <c:pt idx="33">
                  <c:v>615.6</c:v>
                </c:pt>
                <c:pt idx="34">
                  <c:v>625.70000000000005</c:v>
                </c:pt>
                <c:pt idx="35">
                  <c:v>627.29999999999995</c:v>
                </c:pt>
                <c:pt idx="36">
                  <c:v>641.20000000000005</c:v>
                </c:pt>
                <c:pt idx="37">
                  <c:v>646.9</c:v>
                </c:pt>
                <c:pt idx="38">
                  <c:v>648.70000000000005</c:v>
                </c:pt>
                <c:pt idx="39">
                  <c:v>655.7</c:v>
                </c:pt>
                <c:pt idx="40">
                  <c:v>662.6</c:v>
                </c:pt>
                <c:pt idx="41">
                  <c:v>673.6</c:v>
                </c:pt>
                <c:pt idx="42">
                  <c:v>699.1</c:v>
                </c:pt>
                <c:pt idx="43">
                  <c:v>709.9</c:v>
                </c:pt>
                <c:pt idx="44">
                  <c:v>724</c:v>
                </c:pt>
                <c:pt idx="45">
                  <c:v>742</c:v>
                </c:pt>
                <c:pt idx="46">
                  <c:v>745.6</c:v>
                </c:pt>
                <c:pt idx="47">
                  <c:v>749.8</c:v>
                </c:pt>
                <c:pt idx="48">
                  <c:v>751.3</c:v>
                </c:pt>
                <c:pt idx="49">
                  <c:v>778.2</c:v>
                </c:pt>
                <c:pt idx="50">
                  <c:v>794.6</c:v>
                </c:pt>
                <c:pt idx="51">
                  <c:v>798.6</c:v>
                </c:pt>
                <c:pt idx="52">
                  <c:v>813.2</c:v>
                </c:pt>
                <c:pt idx="53">
                  <c:v>823.8</c:v>
                </c:pt>
                <c:pt idx="54">
                  <c:v>828</c:v>
                </c:pt>
                <c:pt idx="55">
                  <c:v>841.4</c:v>
                </c:pt>
                <c:pt idx="56">
                  <c:v>862.3</c:v>
                </c:pt>
                <c:pt idx="57">
                  <c:v>865.2</c:v>
                </c:pt>
                <c:pt idx="58">
                  <c:v>869.1</c:v>
                </c:pt>
                <c:pt idx="59">
                  <c:v>874.8</c:v>
                </c:pt>
                <c:pt idx="60">
                  <c:v>879.4</c:v>
                </c:pt>
                <c:pt idx="61">
                  <c:v>949.5</c:v>
                </c:pt>
                <c:pt idx="62">
                  <c:v>949.7</c:v>
                </c:pt>
                <c:pt idx="63">
                  <c:v>961.8</c:v>
                </c:pt>
                <c:pt idx="64">
                  <c:v>1024.2</c:v>
                </c:pt>
                <c:pt idx="65">
                  <c:v>1034</c:v>
                </c:pt>
                <c:pt idx="66">
                  <c:v>1042.5999999999999</c:v>
                </c:pt>
                <c:pt idx="67">
                  <c:v>1083.0999999999999</c:v>
                </c:pt>
                <c:pt idx="68">
                  <c:v>1085.3</c:v>
                </c:pt>
                <c:pt idx="69">
                  <c:v>1126.3</c:v>
                </c:pt>
                <c:pt idx="70">
                  <c:v>1137.0999999999999</c:v>
                </c:pt>
                <c:pt idx="71">
                  <c:v>1245.4000000000001</c:v>
                </c:pt>
                <c:pt idx="72">
                  <c:v>1252</c:v>
                </c:pt>
                <c:pt idx="73">
                  <c:v>1269.9000000000001</c:v>
                </c:pt>
                <c:pt idx="74">
                  <c:v>1558.2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23072"/>
        <c:axId val="501026600"/>
      </c:barChart>
      <c:catAx>
        <c:axId val="501023072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26600"/>
        <c:crosses val="autoZero"/>
        <c:auto val="1"/>
        <c:lblAlgn val="ctr"/>
        <c:lblOffset val="100"/>
        <c:noMultiLvlLbl val="0"/>
      </c:catAx>
      <c:valAx>
        <c:axId val="5010266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2307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E677AC1-6896-8247-AA56-FC27C0FD4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67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B8C4C1C-06D4-2C49-9F49-CD2E4D9D83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888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80" charset="-128"/>
        <a:cs typeface="ヒラギノ角ゴ Pro W3" pitchFamily="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9144000" cy="514197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533400" y="1276350"/>
            <a:ext cx="8001000" cy="274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0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09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7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0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533400" y="1276350"/>
            <a:ext cx="8001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2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150"/>
            <a:ext cx="9144000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842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1" r:id="rId3"/>
    <p:sldLayoutId id="2147483680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ヒラギノ角ゴ Pro W3" pitchFamily="80" charset="-128"/>
          <a:cs typeface="ヒラギノ角ゴ Pro W3" pitchFamily="8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800">
          <a:solidFill>
            <a:srgbClr val="000000"/>
          </a:solidFill>
          <a:latin typeface="+mn-lt"/>
          <a:ea typeface="ヒラギノ角ゴ Pro W3" pitchFamily="80" charset="-128"/>
          <a:cs typeface="ヒラギノ角ゴ Pro W3" pitchFamily="8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400">
          <a:solidFill>
            <a:srgbClr val="000000"/>
          </a:solidFill>
          <a:latin typeface="+mn-lt"/>
          <a:ea typeface="ヒラギノ角ゴ Pro W3" pitchFamily="45" charset="-128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000">
          <a:solidFill>
            <a:srgbClr val="000000"/>
          </a:solidFill>
          <a:latin typeface="+mn-lt"/>
          <a:ea typeface="ヒラギノ角ゴ Pro W3" pitchFamily="45" charset="-128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0000"/>
        <a:buFont typeface="Verdana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98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99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00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01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02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03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104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05.wm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wmf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112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113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14.w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4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5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7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1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2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3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74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5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76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7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7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79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82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83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84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85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86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8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88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89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90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91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92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93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94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95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96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9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685800" y="1276350"/>
            <a:ext cx="8001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Verdana" charset="0"/>
                <a:ea typeface="ヒラギノ角ゴ Pro W3" charset="0"/>
                <a:cs typeface="ヒラギノ角ゴ Pro W3" charset="0"/>
              </a:rPr>
              <a:t>JPS+: Over 100x Faster than A*</a:t>
            </a:r>
            <a:br>
              <a:rPr lang="en-US" dirty="0" smtClean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  <a:t/>
            </a:r>
            <a:b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2400" b="1" dirty="0" smtClean="0">
                <a:latin typeface="Verdana" charset="0"/>
                <a:ea typeface="ヒラギノ角ゴ Pro W3" charset="0"/>
                <a:cs typeface="ヒラギノ角ゴ Pro W3" charset="0"/>
              </a:rPr>
              <a:t>Steve Rabin</a:t>
            </a:r>
            <a:r>
              <a:rPr lang="en-US" sz="2400" dirty="0">
                <a:latin typeface="Verdana" charset="0"/>
                <a:ea typeface="ヒラギノ角ゴ Pro W3" charset="0"/>
                <a:cs typeface="ヒラギノ角ゴ Pro W3" charset="0"/>
              </a:rPr>
              <a:t/>
            </a:r>
            <a:br>
              <a:rPr lang="en-US" sz="2400" dirty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2400" dirty="0" smtClean="0">
                <a:latin typeface="Verdana" charset="0"/>
                <a:ea typeface="ヒラギノ角ゴ Pro W3" charset="0"/>
                <a:cs typeface="ヒラギノ角ゴ Pro W3" charset="0"/>
              </a:rPr>
              <a:t>Principal Lecturer</a:t>
            </a:r>
            <a:br>
              <a:rPr lang="en-US" sz="2400" dirty="0" smtClean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2400" dirty="0" err="1" smtClean="0">
                <a:latin typeface="Verdana" charset="0"/>
                <a:ea typeface="ヒラギノ角ゴ Pro W3" charset="0"/>
                <a:cs typeface="ヒラギノ角ゴ Pro W3" charset="0"/>
              </a:rPr>
              <a:t>DigiPen</a:t>
            </a:r>
            <a:r>
              <a:rPr lang="en-US" sz="2400" dirty="0" smtClean="0">
                <a:latin typeface="Verdana" charset="0"/>
                <a:ea typeface="ヒラギノ角ゴ Pro W3" charset="0"/>
                <a:cs typeface="ヒラギノ角ゴ Pro W3" charset="0"/>
              </a:rPr>
              <a:t> Institute of Technology</a:t>
            </a:r>
            <a:endParaRPr lang="en-US" sz="2400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8678" y="4034859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A*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7648" y="403485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JPS+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624" y="403485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JPS+ Goal Bounding</a:t>
            </a:r>
            <a:endParaRPr lang="en-US" sz="2000" dirty="0">
              <a:solidFill>
                <a:schemeClr val="bg2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252935"/>
              </p:ext>
            </p:extLst>
          </p:nvPr>
        </p:nvGraphicFramePr>
        <p:xfrm>
          <a:off x="200789" y="1064681"/>
          <a:ext cx="8714013" cy="2872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5" r:id="rId3" imgW="38095200" imgH="12558600" progId="">
                  <p:embed/>
                </p:oleObj>
              </mc:Choice>
              <mc:Fallback>
                <p:oleObj r:id="rId3" imgW="38095200" imgH="12558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789" y="1064681"/>
                        <a:ext cx="8714013" cy="2872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457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587822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4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90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428116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7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78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358029"/>
              </p:ext>
            </p:extLst>
          </p:nvPr>
        </p:nvGraphicFramePr>
        <p:xfrm>
          <a:off x="0" y="-1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2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993320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6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286881"/>
              </p:ext>
            </p:extLst>
          </p:nvPr>
        </p:nvGraphicFramePr>
        <p:xfrm>
          <a:off x="0" y="-1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9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6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217014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3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885119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0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789943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1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7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3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3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8678" y="4034859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A*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7648" y="403485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JPS+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624" y="403485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JPS+ Goal Bounding</a:t>
            </a:r>
            <a:endParaRPr lang="en-US" sz="2000" dirty="0">
              <a:solidFill>
                <a:schemeClr val="bg2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156942"/>
              </p:ext>
            </p:extLst>
          </p:nvPr>
        </p:nvGraphicFramePr>
        <p:xfrm>
          <a:off x="200788" y="1064681"/>
          <a:ext cx="8714013" cy="2872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" r:id="rId3" imgW="38095200" imgH="12558600" progId="">
                  <p:embed/>
                </p:oleObj>
              </mc:Choice>
              <mc:Fallback>
                <p:oleObj r:id="rId3" imgW="38095200" imgH="12558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788" y="1064681"/>
                        <a:ext cx="8714013" cy="2872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1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3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4957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3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7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JPS+ Goal Bounding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Fast stack and unsorted Open list</a:t>
            </a:r>
          </a:p>
          <a:p>
            <a:pPr lvl="1"/>
            <a:r>
              <a:rPr lang="en-US" dirty="0" smtClean="0"/>
              <a:t>Only works for grids using </a:t>
            </a:r>
            <a:r>
              <a:rPr lang="en-US" dirty="0" err="1" smtClean="0"/>
              <a:t>Octile</a:t>
            </a:r>
            <a:r>
              <a:rPr lang="en-US" dirty="0" smtClean="0"/>
              <a:t> heuristic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183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the Cape (768x768)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 smtClean="0"/>
              <a:t>2940 tests</a:t>
            </a:r>
          </a:p>
          <a:p>
            <a:r>
              <a:rPr lang="en-US" dirty="0" smtClean="0"/>
              <a:t>From 4.41 to 1176.61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2" name="Picture 2" descr="http://www.movingai.com/benchmarks/sc1/AcrosstheCa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09891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602836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/>
                <a:gridCol w="1773141"/>
                <a:gridCol w="19957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 Open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Size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PopCheapest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JPS+ 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7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the Cape (768x768)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 smtClean="0"/>
              <a:t>2940 tests</a:t>
            </a:r>
          </a:p>
          <a:p>
            <a:r>
              <a:rPr lang="en-US" dirty="0" smtClean="0"/>
              <a:t>From 4.41 to 1176.61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2" name="Picture 2" descr="http://www.movingai.com/benchmarks/sc1/AcrosstheCa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09891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08436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/>
                <a:gridCol w="1773141"/>
                <a:gridCol w="19957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 Open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Size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PopCheapest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JPS+ 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1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the Cape (768x768)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 smtClean="0"/>
              <a:t>2940 tests</a:t>
            </a:r>
          </a:p>
          <a:p>
            <a:r>
              <a:rPr lang="en-US" dirty="0" smtClean="0"/>
              <a:t>From 4.41 to 1176.61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2" name="Picture 2" descr="http://www.movingai.com/benchmarks/sc1/AcrosstheCa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09891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64716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/>
                <a:gridCol w="1773141"/>
                <a:gridCol w="19957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 Open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Size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PopCheapest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JPS+ 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the Cape (768x768)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 smtClean="0"/>
              <a:t>2940 tests</a:t>
            </a:r>
          </a:p>
          <a:p>
            <a:r>
              <a:rPr lang="en-US" dirty="0" smtClean="0"/>
              <a:t>From 4.41 to 1176.61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2" name="Picture 2" descr="http://www.movingai.com/benchmarks/sc1/AcrosstheCa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09891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03207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/>
                <a:gridCol w="1773141"/>
                <a:gridCol w="19957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 Open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Size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PopCheapest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JPS+ 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the Cape (768x768)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 smtClean="0"/>
              <a:t>2940 tests</a:t>
            </a:r>
          </a:p>
          <a:p>
            <a:r>
              <a:rPr lang="en-US" dirty="0" smtClean="0"/>
              <a:t>From 4.41 to 1176.61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2" name="Picture 2" descr="http://www.movingai.com/benchmarks/sc1/AcrosstheCa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09891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706474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/>
                <a:gridCol w="1773141"/>
                <a:gridCol w="19957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 Open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Size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PopCheapest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JPS+ 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4987" y="438863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3711x faster than A*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8678" y="4034859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A*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7648" y="403485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JPS+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624" y="403485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JPS+ Goal Bounding</a:t>
            </a:r>
            <a:endParaRPr lang="en-US" sz="2000" dirty="0">
              <a:solidFill>
                <a:schemeClr val="bg2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444117"/>
              </p:ext>
            </p:extLst>
          </p:nvPr>
        </p:nvGraphicFramePr>
        <p:xfrm>
          <a:off x="200787" y="1064681"/>
          <a:ext cx="8714013" cy="2872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3" r:id="rId3" imgW="38095200" imgH="12558600" progId="">
                  <p:embed/>
                </p:oleObj>
              </mc:Choice>
              <mc:Fallback>
                <p:oleObj r:id="rId3" imgW="38095200" imgH="12558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787" y="1064681"/>
                        <a:ext cx="8714013" cy="2872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8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Arctic Station (768x768)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 smtClean="0"/>
              <a:t>4100 tests</a:t>
            </a:r>
          </a:p>
          <a:p>
            <a:r>
              <a:rPr lang="en-US" dirty="0" smtClean="0"/>
              <a:t>From 4 </a:t>
            </a:r>
            <a:r>
              <a:rPr lang="en-US" dirty="0"/>
              <a:t>to </a:t>
            </a:r>
            <a:r>
              <a:rPr lang="en-US" dirty="0" smtClean="0"/>
              <a:t>1643.06 long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588824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/>
                <a:gridCol w="1773141"/>
                <a:gridCol w="19957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 Open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Size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PopCheapest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JPS+ 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06" name="Picture 2" descr="http://www.movingai.com/benchmarks/sc1/ArcticS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25793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3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Arctic Station (768x768)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 smtClean="0"/>
              <a:t>4100 tests</a:t>
            </a:r>
          </a:p>
          <a:p>
            <a:r>
              <a:rPr lang="en-US" dirty="0" smtClean="0"/>
              <a:t>From 4 </a:t>
            </a:r>
            <a:r>
              <a:rPr lang="en-US" dirty="0"/>
              <a:t>to </a:t>
            </a:r>
            <a:r>
              <a:rPr lang="en-US" dirty="0" smtClean="0"/>
              <a:t>1643.06 long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31652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/>
                <a:gridCol w="1773141"/>
                <a:gridCol w="19957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 Open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Size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PopCheapest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JPS+ 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06" name="Picture 2" descr="http://www.movingai.com/benchmarks/sc1/ArcticS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25793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1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Arctic Station (768x768)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 smtClean="0"/>
              <a:t>4100 tests</a:t>
            </a:r>
          </a:p>
          <a:p>
            <a:r>
              <a:rPr lang="en-US" dirty="0" smtClean="0"/>
              <a:t>From 4 </a:t>
            </a:r>
            <a:r>
              <a:rPr lang="en-US" dirty="0"/>
              <a:t>to </a:t>
            </a:r>
            <a:r>
              <a:rPr lang="en-US" dirty="0" smtClean="0"/>
              <a:t>1643.06 long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74633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/>
                <a:gridCol w="1773141"/>
                <a:gridCol w="19957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 Open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Size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PopCheapest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JPS+ 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06" name="Picture 2" descr="http://www.movingai.com/benchmarks/sc1/ArcticS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25793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4987" y="438863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4907x faster than A*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JPS+ Goal Bounding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Function pointer table</a:t>
            </a:r>
          </a:p>
          <a:p>
            <a:pPr lvl="1"/>
            <a:r>
              <a:rPr lang="en-US" dirty="0" smtClean="0"/>
              <a:t>256 wall permutations X 8 parent directions</a:t>
            </a:r>
          </a:p>
          <a:p>
            <a:pPr lvl="1"/>
            <a:r>
              <a:rPr lang="en-US" dirty="0" smtClean="0"/>
              <a:t>2048 look-up table pointing at 42 functions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29085" y="3140761"/>
            <a:ext cx="1502802" cy="1502802"/>
          </a:xfrm>
          <a:prstGeom prst="rect">
            <a:avLst/>
          </a:prstGeom>
          <a:solidFill>
            <a:schemeClr val="tx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30953" y="4142628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129085" y="4142628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935357" y="3140762"/>
            <a:ext cx="1502802" cy="1502802"/>
          </a:xfrm>
          <a:prstGeom prst="rect">
            <a:avLst/>
          </a:prstGeom>
          <a:solidFill>
            <a:schemeClr val="tx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937225" y="4142629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721754" y="3140761"/>
            <a:ext cx="1502802" cy="1502802"/>
          </a:xfrm>
          <a:prstGeom prst="rect">
            <a:avLst/>
          </a:prstGeom>
          <a:solidFill>
            <a:schemeClr val="tx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723622" y="3140760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723622" y="4142628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1754" y="4142628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513444" y="3140761"/>
            <a:ext cx="1502802" cy="1502802"/>
          </a:xfrm>
          <a:prstGeom prst="rect">
            <a:avLst/>
          </a:prstGeom>
          <a:solidFill>
            <a:schemeClr val="tx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 flipV="1">
            <a:off x="1880488" y="3391227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1880486" y="3391229"/>
            <a:ext cx="500934" cy="50093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1880486" y="3892162"/>
            <a:ext cx="560564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1379552" y="3892162"/>
            <a:ext cx="500936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H="1" flipV="1">
            <a:off x="1379552" y="3391229"/>
            <a:ext cx="500934" cy="50093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V="1">
            <a:off x="1880488" y="3892163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flipV="1">
            <a:off x="7264845" y="3391229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flipV="1">
            <a:off x="7264845" y="3892165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3686763" y="3391230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 flipV="1">
            <a:off x="3686761" y="3391232"/>
            <a:ext cx="500934" cy="50093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>
            <a:off x="3686761" y="3892165"/>
            <a:ext cx="560564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flipV="1">
            <a:off x="3686763" y="3892166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flipV="1">
            <a:off x="5473155" y="3391230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5473153" y="3892165"/>
            <a:ext cx="560564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 flipH="1">
            <a:off x="4972219" y="3892165"/>
            <a:ext cx="500936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 flipH="1" flipV="1">
            <a:off x="4972219" y="3391232"/>
            <a:ext cx="500934" cy="50093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 flipV="1">
            <a:off x="5473155" y="3892166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5" name="Rectangle 64"/>
          <p:cNvSpPr/>
          <p:nvPr/>
        </p:nvSpPr>
        <p:spPr bwMode="auto">
          <a:xfrm>
            <a:off x="1630019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1129086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1630019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130953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2130953" y="3641694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1129086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1630019" y="4142628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2935357" y="4142628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3436291" y="4142628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2935357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2935357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3436291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3436291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3937225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3937225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4721754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4721752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5222688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5222686" y="4145295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5222686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5723620" y="3641694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6513444" y="4145295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7014378" y="4145295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7515312" y="4145295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7014378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7014378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6513444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6513444" y="3641694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7515312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7515312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18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Dynamic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968" y="510178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Gates</a:t>
            </a:r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624453" y="571138"/>
          <a:ext cx="6146167" cy="4375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r:id="rId3" imgW="26006040" imgH="18514080" progId="">
                  <p:embed/>
                </p:oleObj>
              </mc:Choice>
              <mc:Fallback>
                <p:oleObj r:id="rId3" imgW="26006040" imgH="18514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4453" y="571138"/>
                        <a:ext cx="6146167" cy="4375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699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968" y="510178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Gates</a:t>
            </a:r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624363" y="569767"/>
          <a:ext cx="6149985" cy="43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3" r:id="rId3" imgW="26006040" imgH="18514080" progId="">
                  <p:embed/>
                </p:oleObj>
              </mc:Choice>
              <mc:Fallback>
                <p:oleObj r:id="rId3" imgW="26006040" imgH="18514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4363" y="569767"/>
                        <a:ext cx="6149985" cy="437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38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0" y="0"/>
          <a:ext cx="9150166" cy="4961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50166" cy="4961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Gates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52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657601" y="587828"/>
            <a:ext cx="4316680" cy="43166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587828"/>
            <a:ext cx="4316680" cy="4316680"/>
          </a:xfrm>
          <a:prstGeom prst="ellipse">
            <a:avLst/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848" y="831272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JPS+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8493" y="584995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Goal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Bounding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8968" y="2501282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1400x to 5000x</a:t>
            </a:r>
          </a:p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faster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524" y="3881068"/>
            <a:ext cx="1569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Redundant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Paths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24253" y="3881069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Wrong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Directions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4489" y="2501281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70x to 350x</a:t>
            </a:r>
          </a:p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faster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65883" y="2501282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20x to 60x</a:t>
            </a:r>
          </a:p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faster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657601" y="587828"/>
            <a:ext cx="4316680" cy="43166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587828"/>
            <a:ext cx="4316680" cy="4316680"/>
          </a:xfrm>
          <a:prstGeom prst="ellipse">
            <a:avLst/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848" y="831272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JPS+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8493" y="584995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Goal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Bounding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8968" y="2501282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1400x to 5000x</a:t>
            </a:r>
          </a:p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faster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524" y="3881068"/>
            <a:ext cx="1569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Redundant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Paths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24253" y="3881069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Wrong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Directions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4489" y="2501281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70x to 350x</a:t>
            </a:r>
          </a:p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faster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65883" y="2501282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20x to 60x</a:t>
            </a:r>
          </a:p>
          <a:p>
            <a:pPr algn="ctr"/>
            <a:r>
              <a:rPr lang="en-US" sz="1600" b="1" dirty="0" smtClean="0">
                <a:solidFill>
                  <a:schemeClr val="bg2"/>
                </a:solidFill>
              </a:rPr>
              <a:t>faster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8" grpId="0"/>
      <p:bldP spid="1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657601" y="587828"/>
            <a:ext cx="4316680" cy="43166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587828"/>
            <a:ext cx="4316680" cy="4316680"/>
          </a:xfrm>
          <a:prstGeom prst="ellipse">
            <a:avLst/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848" y="831272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JPS+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8493" y="584995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Goal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Bounding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903" y="1595253"/>
            <a:ext cx="3805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Grids,  </a:t>
            </a:r>
            <a:r>
              <a:rPr lang="en-US" sz="2000" b="1" dirty="0" err="1" smtClean="0">
                <a:solidFill>
                  <a:schemeClr val="bg2"/>
                </a:solidFill>
              </a:rPr>
              <a:t>NavMesh</a:t>
            </a:r>
            <a:r>
              <a:rPr lang="en-US" sz="2000" b="1" dirty="0" smtClean="0">
                <a:solidFill>
                  <a:schemeClr val="bg2"/>
                </a:solidFill>
              </a:rPr>
              <a:t>, Graphs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5523" y="2392225"/>
            <a:ext cx="1409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No Map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Changes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5980" y="3499264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Uniform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Cost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524" y="3881068"/>
            <a:ext cx="1569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Redundant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Paths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24253" y="3881069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Wrong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Directions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7976" y="4034958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Non-Uniform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Cost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3425" y="708161"/>
            <a:ext cx="146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1 value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Per Edge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10525" y="708161"/>
            <a:ext cx="146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4 values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Per Edge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03689" y="3091874"/>
            <a:ext cx="2601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2"/>
                </a:solidFill>
              </a:rPr>
              <a:t>Dijkstra</a:t>
            </a:r>
            <a:r>
              <a:rPr lang="en-US" sz="2000" b="1" dirty="0" smtClean="0">
                <a:solidFill>
                  <a:schemeClr val="bg2"/>
                </a:solidFill>
              </a:rPr>
              <a:t>, A*, 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o</a:t>
            </a:r>
            <a:r>
              <a:rPr lang="en-US" sz="2000" b="1" dirty="0" smtClean="0">
                <a:solidFill>
                  <a:schemeClr val="bg2"/>
                </a:solidFill>
              </a:rPr>
              <a:t>ther algorithms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15941" y="2218922"/>
            <a:ext cx="1917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Slow O(n</a:t>
            </a:r>
            <a:r>
              <a:rPr lang="en-US" sz="2000" b="1" baseline="30000" dirty="0" smtClean="0">
                <a:solidFill>
                  <a:schemeClr val="bg2"/>
                </a:solidFill>
              </a:rPr>
              <a:t>2</a:t>
            </a:r>
            <a:r>
              <a:rPr lang="en-US" sz="2000" b="1" dirty="0" smtClean="0">
                <a:solidFill>
                  <a:schemeClr val="bg2"/>
                </a:solidFill>
              </a:rPr>
              <a:t>)</a:t>
            </a:r>
            <a:endParaRPr lang="en-US" sz="2000" b="1" dirty="0">
              <a:solidFill>
                <a:schemeClr val="bg2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Precompute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4873" y="2218922"/>
            <a:ext cx="1917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Fast O(n)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Precompute</a:t>
            </a:r>
          </a:p>
        </p:txBody>
      </p:sp>
    </p:spTree>
    <p:extLst>
      <p:ext uri="{BB962C8B-B14F-4D97-AF65-F5344CB8AC3E}">
        <p14:creationId xmlns:p14="http://schemas.microsoft.com/office/powerpoint/2010/main" val="380443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8" y="438006"/>
            <a:ext cx="7095506" cy="779215"/>
          </a:xfrm>
        </p:spPr>
        <p:txBody>
          <a:bodyPr/>
          <a:lstStyle/>
          <a:p>
            <a:pPr algn="ctr"/>
            <a:r>
              <a:rPr lang="en-US" sz="2400" dirty="0" smtClean="0"/>
              <a:t>StarCraft Maps:</a:t>
            </a:r>
            <a:br>
              <a:rPr lang="en-US" sz="2400" dirty="0" smtClean="0"/>
            </a:br>
            <a:r>
              <a:rPr lang="en-US" sz="2400" dirty="0" smtClean="0"/>
              <a:t>Comparison</a:t>
            </a:r>
            <a:endParaRPr lang="en-US" sz="24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6020791" y="1181595"/>
          <a:ext cx="3069770" cy="3617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00940" y="4239490"/>
          <a:ext cx="2802577" cy="557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2909455" y="3408218"/>
          <a:ext cx="3081646" cy="138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35034" y="4566038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JPS+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8427" y="4566038"/>
            <a:ext cx="2477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</a:rPr>
              <a:t>Subgoal</a:t>
            </a:r>
            <a:r>
              <a:rPr lang="en-US" dirty="0" smtClean="0">
                <a:solidFill>
                  <a:schemeClr val="bg2"/>
                </a:solidFill>
              </a:rPr>
              <a:t> Graph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7" y="4566038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JPS+ 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1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Can Goal Bounding work with </a:t>
            </a:r>
            <a:r>
              <a:rPr lang="en-US" dirty="0" err="1" smtClean="0"/>
              <a:t>Subgoal</a:t>
            </a:r>
            <a:r>
              <a:rPr lang="en-US" dirty="0" smtClean="0"/>
              <a:t>?</a:t>
            </a:r>
          </a:p>
          <a:p>
            <a:r>
              <a:rPr lang="en-US" dirty="0" smtClean="0"/>
              <a:t>Can the precompute be done in O(n)?</a:t>
            </a:r>
          </a:p>
          <a:p>
            <a:r>
              <a:rPr lang="en-US" dirty="0" smtClean="0"/>
              <a:t>Are there better bounds than a box?</a:t>
            </a:r>
          </a:p>
          <a:p>
            <a:r>
              <a:rPr lang="en-US" dirty="0" smtClean="0"/>
              <a:t>How much does it actually speed up A* on a </a:t>
            </a:r>
            <a:r>
              <a:rPr lang="en-US" dirty="0" err="1" smtClean="0"/>
              <a:t>NavMesh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3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steve.rabin@gmail.com</a:t>
            </a:r>
          </a:p>
          <a:p>
            <a:endParaRPr lang="en-US" sz="2400" dirty="0" smtClean="0"/>
          </a:p>
          <a:p>
            <a:r>
              <a:rPr lang="en-US" sz="2400" dirty="0" smtClean="0"/>
              <a:t>Email me for source code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Slides </a:t>
            </a:r>
            <a:r>
              <a:rPr lang="en-US" sz="2400" dirty="0" smtClean="0"/>
              <a:t>at:</a:t>
            </a:r>
          </a:p>
          <a:p>
            <a:pPr marL="457200" lvl="1" indent="0">
              <a:buNone/>
            </a:pPr>
            <a:r>
              <a:rPr lang="en-US" dirty="0" smtClean="0"/>
              <a:t>www.gameaipro.com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62" y="666750"/>
            <a:ext cx="3288754" cy="42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551" y="438006"/>
            <a:ext cx="6128657" cy="779215"/>
          </a:xfrm>
        </p:spPr>
        <p:txBody>
          <a:bodyPr/>
          <a:lstStyle/>
          <a:p>
            <a:pPr algn="ctr"/>
            <a:r>
              <a:rPr lang="en-US" sz="2400" dirty="0" smtClean="0"/>
              <a:t>StarCraft Maps:</a:t>
            </a:r>
            <a:br>
              <a:rPr lang="en-US" sz="2400" dirty="0" smtClean="0"/>
            </a:br>
            <a:r>
              <a:rPr lang="en-US" sz="2400" dirty="0" smtClean="0"/>
              <a:t>JPS+</a:t>
            </a:r>
            <a:endParaRPr lang="en-US" sz="24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1733800" y="1309583"/>
          <a:ext cx="5605152" cy="362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6" descr="http://www.movingai.com/benchmarks/sc1/Lega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1" y="1395349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movingai.com/benchmarks/sc1/Enig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0" y="3158837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movingai.com/benchmarks/sc1/Calder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66" y="1395348"/>
            <a:ext cx="1644732" cy="16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movingai.com/benchmarks/sc1/Trib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66" y="3158837"/>
            <a:ext cx="1644732" cy="16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9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551" y="438006"/>
            <a:ext cx="6128657" cy="779215"/>
          </a:xfrm>
        </p:spPr>
        <p:txBody>
          <a:bodyPr/>
          <a:lstStyle/>
          <a:p>
            <a:pPr algn="ctr"/>
            <a:r>
              <a:rPr lang="en-US" sz="2400" dirty="0" smtClean="0"/>
              <a:t>StarCraft Maps:</a:t>
            </a:r>
            <a:br>
              <a:rPr lang="en-US" sz="2400" dirty="0" smtClean="0"/>
            </a:br>
            <a:r>
              <a:rPr lang="en-US" sz="2400" dirty="0" err="1" smtClean="0"/>
              <a:t>Subgoal</a:t>
            </a:r>
            <a:r>
              <a:rPr lang="en-US" sz="2400" dirty="0" smtClean="0"/>
              <a:t> Graph</a:t>
            </a:r>
            <a:endParaRPr lang="en-US" sz="2400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770611" y="1307240"/>
          <a:ext cx="5605152" cy="362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http://www.movingai.com/benchmarks/sc1/Typho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0" y="1395349"/>
            <a:ext cx="1644732" cy="16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ovingai.com/benchmarks/sc1/WaypointJunc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1" y="3158838"/>
            <a:ext cx="1644732" cy="16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ovingai.com/benchmarks/sc1/LakeSho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66" y="1395348"/>
            <a:ext cx="1644733" cy="164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vingai.com/benchmarks/sc1/CatwalkAlle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66" y="3158839"/>
            <a:ext cx="1668482" cy="16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4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8" y="438006"/>
            <a:ext cx="7095506" cy="779215"/>
          </a:xfrm>
        </p:spPr>
        <p:txBody>
          <a:bodyPr/>
          <a:lstStyle/>
          <a:p>
            <a:pPr algn="ctr"/>
            <a:r>
              <a:rPr lang="en-US" sz="2400" dirty="0" smtClean="0"/>
              <a:t>StarCraft Maps:</a:t>
            </a:r>
            <a:br>
              <a:rPr lang="en-US" sz="2400" dirty="0" smtClean="0"/>
            </a:br>
            <a:r>
              <a:rPr lang="en-US" sz="2400" dirty="0" smtClean="0"/>
              <a:t>JPS+ Goal Bounds</a:t>
            </a:r>
            <a:endParaRPr lang="en-US" sz="24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1745671" y="1312224"/>
          <a:ext cx="5601068" cy="3617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http://www.movingai.com/benchmarks/sc1/Arctic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19" y="3152899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ovingai.com/benchmarks/sc1/GreenerPastur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18" y="1395350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ovingai.com/benchmarks/sc1/Legac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1" y="1395349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vingai.com/benchmarks/sc1/Entanglemen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2" y="3152898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4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8" y="438006"/>
            <a:ext cx="7095506" cy="779215"/>
          </a:xfrm>
        </p:spPr>
        <p:txBody>
          <a:bodyPr/>
          <a:lstStyle/>
          <a:p>
            <a:pPr algn="ctr"/>
            <a:r>
              <a:rPr lang="en-US" sz="2400" dirty="0" smtClean="0"/>
              <a:t>StarCraft Maps:</a:t>
            </a:r>
            <a:br>
              <a:rPr lang="en-US" sz="2400" dirty="0" smtClean="0"/>
            </a:br>
            <a:r>
              <a:rPr lang="en-US" sz="2400" dirty="0" smtClean="0"/>
              <a:t>Comparison</a:t>
            </a:r>
            <a:endParaRPr lang="en-US" sz="24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6020791" y="1181595"/>
          <a:ext cx="3069770" cy="3617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00940" y="1178954"/>
          <a:ext cx="2802577" cy="362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2909455" y="1176611"/>
          <a:ext cx="3081646" cy="362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35034" y="4566038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JPS+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8427" y="4566038"/>
            <a:ext cx="2477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</a:rPr>
              <a:t>Subgoal</a:t>
            </a:r>
            <a:r>
              <a:rPr lang="en-US" dirty="0" smtClean="0">
                <a:solidFill>
                  <a:schemeClr val="bg2"/>
                </a:solidFill>
              </a:rPr>
              <a:t> Graph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7" y="4566038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JPS+ 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99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8" y="438006"/>
            <a:ext cx="7095506" cy="779215"/>
          </a:xfrm>
        </p:spPr>
        <p:txBody>
          <a:bodyPr/>
          <a:lstStyle/>
          <a:p>
            <a:pPr algn="ctr"/>
            <a:r>
              <a:rPr lang="en-US" sz="2400" dirty="0" smtClean="0"/>
              <a:t>StarCraft Maps:</a:t>
            </a:r>
            <a:br>
              <a:rPr lang="en-US" sz="2400" dirty="0" smtClean="0"/>
            </a:br>
            <a:r>
              <a:rPr lang="en-US" sz="2400" dirty="0" smtClean="0"/>
              <a:t>Comparison</a:t>
            </a:r>
            <a:endParaRPr lang="en-US" sz="24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6020791" y="1181595"/>
          <a:ext cx="3069770" cy="3617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00940" y="4239490"/>
          <a:ext cx="2802577" cy="557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2909455" y="3408218"/>
          <a:ext cx="3081646" cy="138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35034" y="4566038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JPS+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8427" y="4566038"/>
            <a:ext cx="2477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</a:rPr>
              <a:t>Subgoal</a:t>
            </a:r>
            <a:r>
              <a:rPr lang="en-US" dirty="0" smtClean="0">
                <a:solidFill>
                  <a:schemeClr val="bg2"/>
                </a:solidFill>
              </a:rPr>
              <a:t> Graph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7" y="4566038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JPS+ 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0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657601" y="587828"/>
            <a:ext cx="4316680" cy="43166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587828"/>
            <a:ext cx="4316680" cy="4316680"/>
          </a:xfrm>
          <a:prstGeom prst="ellipse">
            <a:avLst/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848" y="831272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JPS+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8493" y="584995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Goal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Bounding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903" y="1595253"/>
            <a:ext cx="3805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Grids,  </a:t>
            </a:r>
            <a:r>
              <a:rPr lang="en-US" sz="2000" b="1" dirty="0" err="1" smtClean="0">
                <a:solidFill>
                  <a:schemeClr val="bg2"/>
                </a:solidFill>
              </a:rPr>
              <a:t>NavMesh</a:t>
            </a:r>
            <a:r>
              <a:rPr lang="en-US" sz="2000" b="1" dirty="0" smtClean="0">
                <a:solidFill>
                  <a:schemeClr val="bg2"/>
                </a:solidFill>
              </a:rPr>
              <a:t>, Graphs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5523" y="2392225"/>
            <a:ext cx="1409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No Map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Changes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5980" y="3499264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Uniform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Cost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524" y="3881068"/>
            <a:ext cx="1569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Redundant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Paths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24253" y="3881069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Wrong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Directions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7976" y="4034958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Non-Uniform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Cost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3425" y="708161"/>
            <a:ext cx="146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1 value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Per Edge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10525" y="708161"/>
            <a:ext cx="146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4 values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Per Edge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03689" y="3091874"/>
            <a:ext cx="2601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2"/>
                </a:solidFill>
              </a:rPr>
              <a:t>Dijkstra</a:t>
            </a:r>
            <a:r>
              <a:rPr lang="en-US" sz="2000" b="1" dirty="0" smtClean="0">
                <a:solidFill>
                  <a:schemeClr val="bg2"/>
                </a:solidFill>
              </a:rPr>
              <a:t>, A*, 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o</a:t>
            </a:r>
            <a:r>
              <a:rPr lang="en-US" sz="2000" b="1" dirty="0" smtClean="0">
                <a:solidFill>
                  <a:schemeClr val="bg2"/>
                </a:solidFill>
              </a:rPr>
              <a:t>ther algorithms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15941" y="2218922"/>
            <a:ext cx="1917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Slow O(n</a:t>
            </a:r>
            <a:r>
              <a:rPr lang="en-US" sz="2000" b="1" baseline="30000" dirty="0" smtClean="0">
                <a:solidFill>
                  <a:schemeClr val="bg2"/>
                </a:solidFill>
              </a:rPr>
              <a:t>2</a:t>
            </a:r>
            <a:r>
              <a:rPr lang="en-US" sz="2000" b="1" dirty="0" smtClean="0">
                <a:solidFill>
                  <a:schemeClr val="bg2"/>
                </a:solidFill>
              </a:rPr>
              <a:t>)</a:t>
            </a:r>
            <a:endParaRPr lang="en-US" sz="2000" b="1" dirty="0">
              <a:solidFill>
                <a:schemeClr val="bg2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Precompute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4873" y="2218922"/>
            <a:ext cx="1917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Fast O(n)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Precompute</a:t>
            </a:r>
          </a:p>
        </p:txBody>
      </p:sp>
    </p:spTree>
    <p:extLst>
      <p:ext uri="{BB962C8B-B14F-4D97-AF65-F5344CB8AC3E}">
        <p14:creationId xmlns:p14="http://schemas.microsoft.com/office/powerpoint/2010/main" val="9463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685800" y="1276350"/>
            <a:ext cx="8001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trike="sngStrike" dirty="0" smtClean="0">
                <a:solidFill>
                  <a:schemeClr val="tx1">
                    <a:lumMod val="75000"/>
                  </a:schemeClr>
                </a:solidFill>
                <a:latin typeface="Verdana" charset="0"/>
                <a:ea typeface="ヒラギノ角ゴ Pro W3" charset="0"/>
                <a:cs typeface="ヒラギノ角ゴ Pro W3" charset="0"/>
              </a:rPr>
              <a:t>JPS+: Over 100x Faster than A*</a:t>
            </a:r>
            <a:br>
              <a:rPr lang="en-US" strike="sngStrike" dirty="0" smtClean="0">
                <a:solidFill>
                  <a:schemeClr val="tx1">
                    <a:lumMod val="75000"/>
                  </a:schemeClr>
                </a:solidFill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dirty="0" smtClean="0">
                <a:latin typeface="Verdana" charset="0"/>
                <a:ea typeface="ヒラギノ角ゴ Pro W3" charset="0"/>
                <a:cs typeface="ヒラギノ角ゴ Pro W3" charset="0"/>
              </a:rPr>
              <a:t>JPS+ now with Goal Bounding: Over 1000x Faster than A*</a:t>
            </a:r>
            <a: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  <a:t/>
            </a:r>
            <a:b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</a:br>
            <a:endParaRPr lang="en-US" sz="2400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9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JPS+ Preprocessing &amp; Runtime</a:t>
            </a:r>
          </a:p>
          <a:p>
            <a:r>
              <a:rPr lang="en-US" dirty="0" smtClean="0"/>
              <a:t>Goal Bounding Preprocessing &amp; Runtime</a:t>
            </a:r>
          </a:p>
          <a:p>
            <a:r>
              <a:rPr lang="en-US" dirty="0" smtClean="0"/>
              <a:t>Results and Analysis</a:t>
            </a:r>
          </a:p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JPS+ Explained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5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Paths on Grids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657350"/>
            <a:ext cx="7980363" cy="279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40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JPS Search Strategy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2" y="1352550"/>
            <a:ext cx="7888287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5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JPS Search Strategy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1" y="1352550"/>
            <a:ext cx="7888287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419" y="2511452"/>
            <a:ext cx="2889250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07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JPS Search Strategy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2" y="1351772"/>
            <a:ext cx="7888287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99" y="2507960"/>
            <a:ext cx="2889250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2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JPS Search Strategy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1" y="1351779"/>
            <a:ext cx="7888287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13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JPS Search Strategy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1" y="1355098"/>
            <a:ext cx="7888287" cy="354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8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JPS Search Strategy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2" y="1355106"/>
            <a:ext cx="7888287" cy="354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9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Forced Neighbor Cases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42387"/>
              </p:ext>
            </p:extLst>
          </p:nvPr>
        </p:nvGraphicFramePr>
        <p:xfrm>
          <a:off x="553902" y="2043357"/>
          <a:ext cx="8036195" cy="2349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r:id="rId3" imgW="17460000" imgH="5104440" progId="">
                  <p:embed/>
                </p:oleObj>
              </mc:Choice>
              <mc:Fallback>
                <p:oleObj r:id="rId3" imgW="17460000" imgH="5104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902" y="2043357"/>
                        <a:ext cx="8036195" cy="2349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57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3943350"/>
          </a:xfrm>
        </p:spPr>
        <p:txBody>
          <a:bodyPr/>
          <a:lstStyle/>
          <a:p>
            <a:pPr algn="ctr"/>
            <a:r>
              <a:rPr lang="en-US" sz="3200" dirty="0" smtClean="0"/>
              <a:t>Slides: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5400" dirty="0" smtClean="0">
                <a:solidFill>
                  <a:srgbClr val="FF0000"/>
                </a:solidFill>
              </a:rPr>
              <a:t>www.gameaipro.com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6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Fewer Open List Nodes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28046"/>
            <a:ext cx="9242425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55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Types of Jump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Primary</a:t>
            </a:r>
          </a:p>
          <a:p>
            <a:r>
              <a:rPr lang="en-US" dirty="0" smtClean="0"/>
              <a:t>Straight</a:t>
            </a:r>
          </a:p>
          <a:p>
            <a:r>
              <a:rPr lang="en-US" dirty="0" smtClean="0"/>
              <a:t>Diagonal</a:t>
            </a:r>
          </a:p>
          <a:p>
            <a:r>
              <a:rPr lang="en-US" dirty="0" smtClean="0"/>
              <a:t>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Primary</a:t>
            </a:r>
            <a:r>
              <a:rPr lang="en-US" dirty="0" smtClean="0"/>
              <a:t> Jump Points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700" y="1238269"/>
            <a:ext cx="8490612" cy="390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33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Straight</a:t>
            </a:r>
            <a:r>
              <a:rPr lang="en-US" dirty="0" smtClean="0"/>
              <a:t> Jump Points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86" y="1238866"/>
            <a:ext cx="8489319" cy="390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7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Straight </a:t>
            </a:r>
            <a:r>
              <a:rPr lang="en-US" dirty="0" smtClean="0"/>
              <a:t>Jump Point </a:t>
            </a:r>
            <a:r>
              <a:rPr lang="en-US" dirty="0" smtClean="0">
                <a:solidFill>
                  <a:srgbClr val="FF0000"/>
                </a:solidFill>
              </a:rPr>
              <a:t>Distance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6" y="1241404"/>
            <a:ext cx="6325191" cy="390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66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Diagonal </a:t>
            </a:r>
            <a:r>
              <a:rPr lang="en-US" dirty="0" smtClean="0"/>
              <a:t>Jump Points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02" y="1238280"/>
            <a:ext cx="6324019" cy="390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1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in </a:t>
            </a:r>
            <a:r>
              <a:rPr lang="en-US" dirty="0" smtClean="0">
                <a:solidFill>
                  <a:srgbClr val="FF0000"/>
                </a:solidFill>
              </a:rPr>
              <a:t>Wall Distances </a:t>
            </a:r>
            <a:r>
              <a:rPr lang="en-US" dirty="0" smtClean="0"/>
              <a:t>(0 or </a:t>
            </a:r>
            <a:r>
              <a:rPr lang="en-US" dirty="0" err="1" smtClean="0"/>
              <a:t>neg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85" y="1232133"/>
            <a:ext cx="6358294" cy="391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6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Types of Jump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Primary</a:t>
            </a:r>
          </a:p>
          <a:p>
            <a:r>
              <a:rPr lang="en-US" dirty="0" smtClean="0"/>
              <a:t>Straight</a:t>
            </a:r>
          </a:p>
          <a:p>
            <a:r>
              <a:rPr lang="en-US" dirty="0" smtClean="0"/>
              <a:t>Diagonal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Target (runtime)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JPS+ Runtime Example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83" y="1010065"/>
            <a:ext cx="6307908" cy="4133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40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84" y="1013540"/>
            <a:ext cx="6302605" cy="412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94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Coming out April 2015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5056762" cy="2743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…however, back in </a:t>
            </a:r>
          </a:p>
          <a:p>
            <a:pPr marL="0" indent="0" algn="ctr">
              <a:buNone/>
            </a:pPr>
            <a:r>
              <a:rPr lang="en-US" dirty="0" smtClean="0"/>
              <a:t>June 2014…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…however,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2 months ago…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62" y="666750"/>
            <a:ext cx="3288754" cy="42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1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8" y="1001862"/>
            <a:ext cx="6305674" cy="414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4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6" y="1001652"/>
            <a:ext cx="6305995" cy="414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2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5" y="1004615"/>
            <a:ext cx="6301484" cy="413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78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8" y="1002118"/>
            <a:ext cx="6305284" cy="414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34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7" y="999657"/>
            <a:ext cx="6309033" cy="414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0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4" y="999392"/>
            <a:ext cx="6309436" cy="414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1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5" y="1000004"/>
            <a:ext cx="6308502" cy="4143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271" y="1001865"/>
            <a:ext cx="6317776" cy="414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24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7" y="1003207"/>
            <a:ext cx="6311801" cy="414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31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 Bounding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4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Two Primary </a:t>
            </a:r>
            <a:r>
              <a:rPr lang="en-US" sz="2800" dirty="0"/>
              <a:t>Techniques </a:t>
            </a:r>
            <a:r>
              <a:rPr lang="en-US" sz="2800" dirty="0" smtClean="0"/>
              <a:t>(Node Pruning)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49"/>
            <a:ext cx="8077200" cy="3274573"/>
          </a:xfrm>
        </p:spPr>
        <p:txBody>
          <a:bodyPr/>
          <a:lstStyle/>
          <a:p>
            <a:r>
              <a:rPr lang="en-US" dirty="0" smtClean="0"/>
              <a:t>JPS+ (ICAPS July 2014)</a:t>
            </a:r>
          </a:p>
          <a:p>
            <a:pPr lvl="1"/>
            <a:r>
              <a:rPr lang="en-US" dirty="0" smtClean="0"/>
              <a:t>“Avoid redundant paths on grids”</a:t>
            </a:r>
          </a:p>
          <a:p>
            <a:endParaRPr lang="en-US" dirty="0" smtClean="0"/>
          </a:p>
          <a:p>
            <a:r>
              <a:rPr lang="en-US" dirty="0" smtClean="0"/>
              <a:t>Goal Bounding (developed in Jan 2015)</a:t>
            </a:r>
          </a:p>
          <a:p>
            <a:pPr lvl="1"/>
            <a:r>
              <a:rPr lang="en-US" dirty="0" smtClean="0"/>
              <a:t>“Avoid wrong directions on any kind of map”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3" y="959575"/>
            <a:ext cx="3362201" cy="3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99" y="959576"/>
            <a:ext cx="3362200" cy="333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0723" y="4241260"/>
            <a:ext cx="3455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Reachable optimally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by exploring left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223" y="351497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A* Search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2504" y="4241259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Optimal goal bounds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when exploring left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3" y="959576"/>
            <a:ext cx="3362200" cy="333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99" y="959576"/>
            <a:ext cx="3362200" cy="333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0723" y="4241260"/>
            <a:ext cx="3455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Reachable optimally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by exploring left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2504" y="4241259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Optimal goal bounds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when exploring left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596" y="351498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JPS+ 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53" y="2820388"/>
            <a:ext cx="2070150" cy="20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25" y="2820389"/>
            <a:ext cx="2070150" cy="20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53" y="592808"/>
            <a:ext cx="2070150" cy="20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25" y="592809"/>
            <a:ext cx="2070149" cy="205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829" y="1384806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A* Search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314" y="3617729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JPS+ Search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5453" y="1384805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5453" y="3617729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6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0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3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271368"/>
              </p:ext>
            </p:extLst>
          </p:nvPr>
        </p:nvGraphicFramePr>
        <p:xfrm>
          <a:off x="8784" y="0"/>
          <a:ext cx="9135216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84" y="0"/>
                        <a:ext cx="9135216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23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0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3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6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Maps (movingai.com)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399" y="1504950"/>
            <a:ext cx="8443623" cy="2743200"/>
          </a:xfrm>
        </p:spPr>
        <p:txBody>
          <a:bodyPr/>
          <a:lstStyle/>
          <a:p>
            <a:pPr marL="342900" lvl="1" indent="-342900"/>
            <a:r>
              <a:rPr lang="en-US" dirty="0" smtClean="0"/>
              <a:t>75 StarCraft maps (</a:t>
            </a:r>
            <a:r>
              <a:rPr lang="en-US" dirty="0"/>
              <a:t>198,230 </a:t>
            </a:r>
            <a:r>
              <a:rPr lang="en-US" dirty="0" smtClean="0"/>
              <a:t>problems)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dirty="0" smtClean="0"/>
              <a:t>156 Dragon </a:t>
            </a:r>
            <a:r>
              <a:rPr lang="en-US" dirty="0"/>
              <a:t>Age </a:t>
            </a:r>
            <a:r>
              <a:rPr lang="en-US" dirty="0" smtClean="0"/>
              <a:t>Origins maps (</a:t>
            </a:r>
            <a:r>
              <a:rPr lang="en-US" dirty="0"/>
              <a:t>159,465 </a:t>
            </a:r>
            <a:r>
              <a:rPr lang="en-US" dirty="0" smtClean="0"/>
              <a:t>problems)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dirty="0" smtClean="0"/>
              <a:t>36 </a:t>
            </a:r>
            <a:r>
              <a:rPr lang="en-US" dirty="0" err="1"/>
              <a:t>Warcraft</a:t>
            </a:r>
            <a:r>
              <a:rPr lang="en-US" dirty="0"/>
              <a:t> </a:t>
            </a:r>
            <a:r>
              <a:rPr lang="en-US" dirty="0" smtClean="0"/>
              <a:t>III maps (</a:t>
            </a:r>
            <a:r>
              <a:rPr lang="en-US" dirty="0"/>
              <a:t>50,971 </a:t>
            </a:r>
            <a:r>
              <a:rPr lang="en-US" dirty="0" smtClean="0"/>
              <a:t>problems)</a:t>
            </a:r>
          </a:p>
        </p:txBody>
      </p:sp>
    </p:spTree>
    <p:extLst>
      <p:ext uri="{BB962C8B-B14F-4D97-AF65-F5344CB8AC3E}">
        <p14:creationId xmlns:p14="http://schemas.microsoft.com/office/powerpoint/2010/main" val="204472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6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1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</a:t>
            </a:r>
            <a:r>
              <a:rPr lang="en-US" dirty="0" smtClean="0">
                <a:solidFill>
                  <a:schemeClr val="bg2"/>
                </a:solidFill>
              </a:rPr>
              <a:t>Search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37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659691"/>
              </p:ext>
            </p:extLst>
          </p:nvPr>
        </p:nvGraphicFramePr>
        <p:xfrm>
          <a:off x="-1" y="0"/>
          <a:ext cx="9149271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7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9149271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92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06" y="716100"/>
            <a:ext cx="7030519" cy="4099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63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calculate Goal Bounds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Dijkstra</a:t>
            </a:r>
            <a:r>
              <a:rPr lang="en-US" dirty="0" smtClean="0"/>
              <a:t> </a:t>
            </a:r>
            <a:r>
              <a:rPr lang="en-US" dirty="0" err="1" smtClean="0"/>
              <a:t>floodfill</a:t>
            </a:r>
            <a:r>
              <a:rPr lang="en-US" dirty="0" smtClean="0"/>
              <a:t> from each node</a:t>
            </a:r>
          </a:p>
          <a:p>
            <a:r>
              <a:rPr lang="en-US" dirty="0" smtClean="0"/>
              <a:t>When you put a node on the Closed list</a:t>
            </a:r>
          </a:p>
          <a:p>
            <a:pPr lvl="1"/>
            <a:r>
              <a:rPr lang="en-US" dirty="0" smtClean="0"/>
              <a:t>Update start node’s Goal Bounds </a:t>
            </a:r>
          </a:p>
          <a:p>
            <a:pPr marL="457200" lvl="1" indent="0">
              <a:buNone/>
            </a:pPr>
            <a:r>
              <a:rPr lang="en-US" dirty="0" smtClean="0"/>
              <a:t>  (for the edge it originally came from!)</a:t>
            </a:r>
          </a:p>
          <a:p>
            <a:r>
              <a:rPr lang="en-US" dirty="0" smtClean="0"/>
              <a:t>Embarrassingly parallel</a:t>
            </a:r>
          </a:p>
        </p:txBody>
      </p:sp>
    </p:spTree>
    <p:extLst>
      <p:ext uri="{BB962C8B-B14F-4D97-AF65-F5344CB8AC3E}">
        <p14:creationId xmlns:p14="http://schemas.microsoft.com/office/powerpoint/2010/main" val="18005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821198"/>
              </p:ext>
            </p:extLst>
          </p:nvPr>
        </p:nvGraphicFramePr>
        <p:xfrm>
          <a:off x="1" y="0"/>
          <a:ext cx="9151102" cy="496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9151102" cy="4961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3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Maps (movingai.com)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399" y="1504950"/>
            <a:ext cx="8443623" cy="2743200"/>
          </a:xfrm>
        </p:spPr>
        <p:txBody>
          <a:bodyPr/>
          <a:lstStyle/>
          <a:p>
            <a:pPr marL="342900" lvl="1" indent="-342900"/>
            <a:r>
              <a:rPr lang="en-US" dirty="0" smtClean="0">
                <a:solidFill>
                  <a:srgbClr val="FF0000"/>
                </a:solidFill>
              </a:rPr>
              <a:t>75 StarCraft maps (</a:t>
            </a:r>
            <a:r>
              <a:rPr lang="en-US" dirty="0">
                <a:solidFill>
                  <a:srgbClr val="FF0000"/>
                </a:solidFill>
              </a:rPr>
              <a:t>198,230 </a:t>
            </a:r>
            <a:r>
              <a:rPr lang="en-US" dirty="0" smtClean="0">
                <a:solidFill>
                  <a:srgbClr val="FF0000"/>
                </a:solidFill>
              </a:rPr>
              <a:t>problems)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dirty="0" smtClean="0"/>
              <a:t>156 Dragon </a:t>
            </a:r>
            <a:r>
              <a:rPr lang="en-US" dirty="0"/>
              <a:t>Age </a:t>
            </a:r>
            <a:r>
              <a:rPr lang="en-US" dirty="0" smtClean="0"/>
              <a:t>Origins maps (</a:t>
            </a:r>
            <a:r>
              <a:rPr lang="en-US" dirty="0"/>
              <a:t>159,465 </a:t>
            </a:r>
            <a:r>
              <a:rPr lang="en-US" dirty="0" smtClean="0"/>
              <a:t>problems)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dirty="0" smtClean="0"/>
              <a:t>36 </a:t>
            </a:r>
            <a:r>
              <a:rPr lang="en-US" dirty="0" err="1"/>
              <a:t>Warcraft</a:t>
            </a:r>
            <a:r>
              <a:rPr lang="en-US" dirty="0"/>
              <a:t> </a:t>
            </a:r>
            <a:r>
              <a:rPr lang="en-US" dirty="0" smtClean="0"/>
              <a:t>III maps (</a:t>
            </a:r>
            <a:r>
              <a:rPr lang="en-US" dirty="0"/>
              <a:t>50,971 </a:t>
            </a:r>
            <a:r>
              <a:rPr lang="en-US" dirty="0" smtClean="0"/>
              <a:t>problems)</a:t>
            </a:r>
          </a:p>
        </p:txBody>
      </p:sp>
    </p:spTree>
    <p:extLst>
      <p:ext uri="{BB962C8B-B14F-4D97-AF65-F5344CB8AC3E}">
        <p14:creationId xmlns:p14="http://schemas.microsoft.com/office/powerpoint/2010/main" val="31052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8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4957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59100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1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4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276802"/>
              </p:ext>
            </p:extLst>
          </p:nvPr>
        </p:nvGraphicFramePr>
        <p:xfrm>
          <a:off x="-1" y="0"/>
          <a:ext cx="9149269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9149269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29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523711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4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628773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7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573579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6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3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029235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0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146735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42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317033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43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5755"/>
              </p:ext>
            </p:extLst>
          </p:nvPr>
        </p:nvGraphicFramePr>
        <p:xfrm>
          <a:off x="200790" y="1064681"/>
          <a:ext cx="8714013" cy="2872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r:id="rId3" imgW="38095200" imgH="12558600" progId="">
                  <p:embed/>
                </p:oleObj>
              </mc:Choice>
              <mc:Fallback>
                <p:oleObj r:id="rId3" imgW="38095200" imgH="12558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790" y="1064681"/>
                        <a:ext cx="8714013" cy="2872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08678" y="4034859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A*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7648" y="403485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JPS+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624" y="403485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JPS+ Goal Bounding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606690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481788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6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6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970465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0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68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120938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4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75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410146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8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2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566902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52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580390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69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865543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32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8678" y="4034859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A*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7648" y="403485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JPS+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624" y="403485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JPS+ Goal Bounding</a:t>
            </a:r>
            <a:endParaRPr lang="en-US" sz="2000" dirty="0">
              <a:solidFill>
                <a:schemeClr val="bg2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5594"/>
              </p:ext>
            </p:extLst>
          </p:nvPr>
        </p:nvGraphicFramePr>
        <p:xfrm>
          <a:off x="200790" y="1064681"/>
          <a:ext cx="8714012" cy="2872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" r:id="rId3" imgW="38095200" imgH="12558600" progId="">
                  <p:embed/>
                </p:oleObj>
              </mc:Choice>
              <mc:Fallback>
                <p:oleObj r:id="rId3" imgW="38095200" imgH="12558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790" y="1064681"/>
                        <a:ext cx="8714012" cy="2872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8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879363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6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23915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8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1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22832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2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111269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6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4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572310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0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174003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4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175649"/>
              </p:ext>
            </p:extLst>
          </p:nvPr>
        </p:nvGraphicFramePr>
        <p:xfrm>
          <a:off x="0" y="0"/>
          <a:ext cx="9154540" cy="4963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54540" cy="4963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841222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7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684015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6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4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180017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0" r:id="rId3" imgW="27377640" imgH="14844240" progId="">
                  <p:embed/>
                </p:oleObj>
              </mc:Choice>
              <mc:Fallback>
                <p:oleObj r:id="rId3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Goal Bounds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6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True"/>
  <p:tag name="HOTSPOTTYPE" val="DefinedInNavigator"/>
  <p:tag name="BRANCHTO" val="262"/>
</p:tagLst>
</file>

<file path=ppt/theme/theme1.xml><?xml version="1.0" encoding="utf-8"?>
<a:theme xmlns:a="http://schemas.openxmlformats.org/drawingml/2006/main" name="Recommending A Strateg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commending A Strateg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lnDef>
  </a:objectDefaults>
  <a:extraClrSchemeLst>
    <a:extraClrScheme>
      <a:clrScheme name="Recommending A Strategy 1">
        <a:dk1>
          <a:srgbClr val="009999"/>
        </a:dk1>
        <a:lt1>
          <a:srgbClr val="FFFFFF"/>
        </a:lt1>
        <a:dk2>
          <a:srgbClr val="000066"/>
        </a:dk2>
        <a:lt2>
          <a:srgbClr val="339966"/>
        </a:lt2>
        <a:accent1>
          <a:srgbClr val="00CC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E2CA"/>
        </a:accent5>
        <a:accent6>
          <a:srgbClr val="008AB9"/>
        </a:accent6>
        <a:hlink>
          <a:srgbClr val="33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2">
        <a:dk1>
          <a:srgbClr val="000000"/>
        </a:dk1>
        <a:lt1>
          <a:srgbClr val="FFFFFF"/>
        </a:lt1>
        <a:dk2>
          <a:srgbClr val="009900"/>
        </a:dk2>
        <a:lt2>
          <a:srgbClr val="CC0000"/>
        </a:lt2>
        <a:accent1>
          <a:srgbClr val="CCCC00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2DB9"/>
        </a:accent6>
        <a:hlink>
          <a:srgbClr val="0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4">
        <a:dk1>
          <a:srgbClr val="333399"/>
        </a:dk1>
        <a:lt1>
          <a:srgbClr val="FFFFCC"/>
        </a:lt1>
        <a:dk2>
          <a:srgbClr val="000000"/>
        </a:dk2>
        <a:lt2>
          <a:srgbClr val="0000FF"/>
        </a:lt2>
        <a:accent1>
          <a:srgbClr val="800000"/>
        </a:accent1>
        <a:accent2>
          <a:srgbClr val="3366CC"/>
        </a:accent2>
        <a:accent3>
          <a:srgbClr val="AAAAAA"/>
        </a:accent3>
        <a:accent4>
          <a:srgbClr val="DADAAE"/>
        </a:accent4>
        <a:accent5>
          <a:srgbClr val="C0AAAA"/>
        </a:accent5>
        <a:accent6>
          <a:srgbClr val="2D5CB9"/>
        </a:accent6>
        <a:hlink>
          <a:srgbClr val="FF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5">
        <a:dk1>
          <a:srgbClr val="CC3300"/>
        </a:dk1>
        <a:lt1>
          <a:srgbClr val="FFFFCC"/>
        </a:lt1>
        <a:dk2>
          <a:srgbClr val="000000"/>
        </a:dk2>
        <a:lt2>
          <a:srgbClr val="CC6600"/>
        </a:lt2>
        <a:accent1>
          <a:srgbClr val="993300"/>
        </a:accent1>
        <a:accent2>
          <a:srgbClr val="808000"/>
        </a:accent2>
        <a:accent3>
          <a:srgbClr val="AAAAAA"/>
        </a:accent3>
        <a:accent4>
          <a:srgbClr val="DADAAE"/>
        </a:accent4>
        <a:accent5>
          <a:srgbClr val="CAADAA"/>
        </a:accent5>
        <a:accent6>
          <a:srgbClr val="7373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6">
        <a:dk1>
          <a:srgbClr val="66CCFF"/>
        </a:dk1>
        <a:lt1>
          <a:srgbClr val="CCECFF"/>
        </a:lt1>
        <a:dk2>
          <a:srgbClr val="000000"/>
        </a:dk2>
        <a:lt2>
          <a:srgbClr val="9999FF"/>
        </a:lt2>
        <a:accent1>
          <a:srgbClr val="FFFFFF"/>
        </a:accent1>
        <a:accent2>
          <a:srgbClr val="99CCFF"/>
        </a:accent2>
        <a:accent3>
          <a:srgbClr val="AAAAAA"/>
        </a:accent3>
        <a:accent4>
          <a:srgbClr val="AEC9DA"/>
        </a:accent4>
        <a:accent5>
          <a:srgbClr val="FFFFFF"/>
        </a:accent5>
        <a:accent6>
          <a:srgbClr val="8AB9E7"/>
        </a:accent6>
        <a:hlink>
          <a:srgbClr val="CCE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7">
        <a:dk1>
          <a:srgbClr val="993366"/>
        </a:dk1>
        <a:lt1>
          <a:srgbClr val="FFFFCC"/>
        </a:lt1>
        <a:dk2>
          <a:srgbClr val="333399"/>
        </a:dk2>
        <a:lt2>
          <a:srgbClr val="0066FF"/>
        </a:lt2>
        <a:accent1>
          <a:srgbClr val="6600FF"/>
        </a:accent1>
        <a:accent2>
          <a:srgbClr val="0099CC"/>
        </a:accent2>
        <a:accent3>
          <a:srgbClr val="ADADCA"/>
        </a:accent3>
        <a:accent4>
          <a:srgbClr val="DADAAE"/>
        </a:accent4>
        <a:accent5>
          <a:srgbClr val="B8AAFF"/>
        </a:accent5>
        <a:accent6>
          <a:srgbClr val="008AB9"/>
        </a:accent6>
        <a:hlink>
          <a:srgbClr val="66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8">
        <a:dk1>
          <a:srgbClr val="993366"/>
        </a:dk1>
        <a:lt1>
          <a:srgbClr val="EAEAEA"/>
        </a:lt1>
        <a:dk2>
          <a:srgbClr val="660066"/>
        </a:dk2>
        <a:lt2>
          <a:srgbClr val="CC0000"/>
        </a:lt2>
        <a:accent1>
          <a:srgbClr val="A50021"/>
        </a:accent1>
        <a:accent2>
          <a:srgbClr val="660033"/>
        </a:accent2>
        <a:accent3>
          <a:srgbClr val="B8AAB8"/>
        </a:accent3>
        <a:accent4>
          <a:srgbClr val="C8C8C8"/>
        </a:accent4>
        <a:accent5>
          <a:srgbClr val="CFAAAB"/>
        </a:accent5>
        <a:accent6>
          <a:srgbClr val="5C00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3549</TotalTime>
  <Words>1049</Words>
  <Application>Microsoft Office PowerPoint</Application>
  <PresentationFormat>On-screen Show (16:9)</PresentationFormat>
  <Paragraphs>421</Paragraphs>
  <Slides>133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133</vt:i4>
      </vt:variant>
    </vt:vector>
  </HeadingPairs>
  <TitlesOfParts>
    <vt:vector size="137" baseType="lpstr">
      <vt:lpstr>Verdana</vt:lpstr>
      <vt:lpstr>Wingdings</vt:lpstr>
      <vt:lpstr>ヒラギノ角ゴ Pro W3</vt:lpstr>
      <vt:lpstr>Recommending A Strategy</vt:lpstr>
      <vt:lpstr>JPS+: Over 100x Faster than A*  Steve Rabin Principal Lecturer DigiPen Institute of Technology</vt:lpstr>
      <vt:lpstr>JPS+: Over 100x Faster than A* JPS+ now with Goal Bounding: Over 1000x Faster than A* </vt:lpstr>
      <vt:lpstr>Slides:   www.gameaipro.com</vt:lpstr>
      <vt:lpstr>Coming out April 2015</vt:lpstr>
      <vt:lpstr>Two Primary Techniques (Node Pruning)</vt:lpstr>
      <vt:lpstr>Test Maps (movingai.com)</vt:lpstr>
      <vt:lpstr>Test Maps (movingai.com)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StarCraft Maps: JPS+</vt:lpstr>
      <vt:lpstr>StarCraft Maps: Subgoal Graph</vt:lpstr>
      <vt:lpstr>StarCraft Maps: JPS+ Goal Bounds</vt:lpstr>
      <vt:lpstr>StarCraft Maps: Comparison</vt:lpstr>
      <vt:lpstr>StarCraft Maps: Comparison</vt:lpstr>
      <vt:lpstr>PowerPoint Presentation</vt:lpstr>
      <vt:lpstr>Overview</vt:lpstr>
      <vt:lpstr>JPS+ Explained</vt:lpstr>
      <vt:lpstr>Equivalent Paths on Grids</vt:lpstr>
      <vt:lpstr>JPS Search Strategy</vt:lpstr>
      <vt:lpstr>JPS Search Strategy</vt:lpstr>
      <vt:lpstr>JPS Search Strategy</vt:lpstr>
      <vt:lpstr>JPS Search Strategy</vt:lpstr>
      <vt:lpstr>JPS Search Strategy</vt:lpstr>
      <vt:lpstr>JPS Search Strategy</vt:lpstr>
      <vt:lpstr>Forced Neighbor Cases</vt:lpstr>
      <vt:lpstr>Fewer Open List Nodes</vt:lpstr>
      <vt:lpstr>Four Types of Jump Points</vt:lpstr>
      <vt:lpstr>Primary Jump Points</vt:lpstr>
      <vt:lpstr>Straight Jump Points</vt:lpstr>
      <vt:lpstr>Straight Jump Point Distance</vt:lpstr>
      <vt:lpstr>Diagonal Jump Points</vt:lpstr>
      <vt:lpstr>Add in Wall Distances (0 or neg)</vt:lpstr>
      <vt:lpstr>Four Types of Jump Points</vt:lpstr>
      <vt:lpstr>JPS+ Runtime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 Bounding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calculate Goal Bounds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Optimizations</vt:lpstr>
      <vt:lpstr>JPS+ Goal Bounding</vt:lpstr>
      <vt:lpstr>Across the Cape (768x768)</vt:lpstr>
      <vt:lpstr>Across the Cape (768x768)</vt:lpstr>
      <vt:lpstr>Across the Cape (768x768)</vt:lpstr>
      <vt:lpstr>Across the Cape (768x768)</vt:lpstr>
      <vt:lpstr>Across the Cape (768x768)</vt:lpstr>
      <vt:lpstr>Arctic Station (768x768)</vt:lpstr>
      <vt:lpstr>Arctic Station (768x768)</vt:lpstr>
      <vt:lpstr>Arctic Station (768x768)</vt:lpstr>
      <vt:lpstr>JPS+ Goal Bounding</vt:lpstr>
      <vt:lpstr>Problem: Dynamic Maps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StarCraft Maps: Comparison</vt:lpstr>
      <vt:lpstr>Future Work</vt:lpstr>
      <vt:lpstr>Questions?</vt:lpstr>
    </vt:vector>
  </TitlesOfParts>
  <Company>Nintendo of America Inc.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  Speaker Name Speaker Title &amp; Company</dc:title>
  <dc:creator>Steve Rabin</dc:creator>
  <cp:lastModifiedBy>Steve Rabin</cp:lastModifiedBy>
  <cp:revision>96</cp:revision>
  <cp:lastPrinted>1904-01-01T00:00:00Z</cp:lastPrinted>
  <dcterms:created xsi:type="dcterms:W3CDTF">2015-01-20T01:30:33Z</dcterms:created>
  <dcterms:modified xsi:type="dcterms:W3CDTF">2015-03-03T08:08:45Z</dcterms:modified>
</cp:coreProperties>
</file>